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339" r:id="rId3"/>
    <p:sldId id="343" r:id="rId4"/>
    <p:sldId id="353" r:id="rId5"/>
    <p:sldId id="354" r:id="rId6"/>
    <p:sldId id="355" r:id="rId7"/>
    <p:sldId id="356" r:id="rId8"/>
    <p:sldId id="344" r:id="rId9"/>
    <p:sldId id="345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46" r:id="rId20"/>
    <p:sldId id="338" r:id="rId21"/>
    <p:sldId id="340" r:id="rId22"/>
    <p:sldId id="341" r:id="rId23"/>
    <p:sldId id="342" r:id="rId24"/>
    <p:sldId id="351" r:id="rId25"/>
    <p:sldId id="305" r:id="rId26"/>
    <p:sldId id="357" r:id="rId27"/>
    <p:sldId id="327" r:id="rId28"/>
    <p:sldId id="347" r:id="rId29"/>
    <p:sldId id="321" r:id="rId30"/>
    <p:sldId id="349" r:id="rId31"/>
    <p:sldId id="329" r:id="rId32"/>
    <p:sldId id="337" r:id="rId33"/>
    <p:sldId id="358" r:id="rId34"/>
    <p:sldId id="307" r:id="rId35"/>
  </p:sldIdLst>
  <p:sldSz cx="9144000" cy="5143500" type="screen16x9"/>
  <p:notesSz cx="6858000" cy="9144000"/>
  <p:defaultTextStyle>
    <a:defPPr>
      <a:defRPr lang="en-US"/>
    </a:defPPr>
    <a:lvl1pPr algn="l" defTabSz="407988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07988" indent="49213" algn="l" defTabSz="407988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815975" indent="98425" algn="l" defTabSz="407988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223963" indent="147638" algn="l" defTabSz="407988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631950" indent="196850" algn="l" defTabSz="407988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DC8"/>
    <a:srgbClr val="A737D3"/>
    <a:srgbClr val="789B22"/>
    <a:srgbClr val="252525"/>
    <a:srgbClr val="828D0A"/>
    <a:srgbClr val="69655B"/>
    <a:srgbClr val="696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150" autoAdjust="0"/>
  </p:normalViewPr>
  <p:slideViewPr>
    <p:cSldViewPr snapToGrid="0" snapToObjects="1">
      <p:cViewPr varScale="1">
        <p:scale>
          <a:sx n="136" d="100"/>
          <a:sy n="136" d="100"/>
        </p:scale>
        <p:origin x="-112" y="-2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myres\WorkFiles\BizDev\WorldPeace\TombRaider\GenotypingProjectio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myres\WorkFiles\BizDev\WorldPeace\TombRaider\GenotypingProjec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circle"/>
            <c:size val="9"/>
            <c:spPr>
              <a:solidFill>
                <a:schemeClr val="bg1"/>
              </a:solidFill>
            </c:spPr>
          </c:marker>
          <c:cat>
            <c:strRef>
              <c:f>Sheet1!$J$16:$J$25</c:f>
              <c:strCache>
                <c:ptCount val="10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Q1</c:v>
                </c:pt>
                <c:pt idx="9">
                  <c:v>Q2</c:v>
                </c:pt>
              </c:strCache>
            </c:strRef>
          </c:cat>
          <c:val>
            <c:numRef>
              <c:f>Sheet1!$L$16:$L$25</c:f>
              <c:numCache>
                <c:formatCode>_(* #,##0_);_(* \(#,##0\);_(* "-"??_);_(@_)</c:formatCode>
                <c:ptCount val="10"/>
                <c:pt idx="0">
                  <c:v>4122.0</c:v>
                </c:pt>
                <c:pt idx="1">
                  <c:v>16704.0</c:v>
                </c:pt>
                <c:pt idx="2">
                  <c:v>53543.0</c:v>
                </c:pt>
                <c:pt idx="3">
                  <c:v>94859.0</c:v>
                </c:pt>
                <c:pt idx="4">
                  <c:v>129170.0</c:v>
                </c:pt>
                <c:pt idx="5">
                  <c:v>169371.0</c:v>
                </c:pt>
                <c:pt idx="6">
                  <c:v>213314.0</c:v>
                </c:pt>
                <c:pt idx="7">
                  <c:v>253151.0</c:v>
                </c:pt>
                <c:pt idx="8">
                  <c:v>364003.0</c:v>
                </c:pt>
                <c:pt idx="9">
                  <c:v>482116.0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6450344"/>
        <c:axId val="-2136665768"/>
      </c:lineChart>
      <c:catAx>
        <c:axId val="2106450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en-US"/>
          </a:p>
        </c:txPr>
        <c:crossAx val="-2136665768"/>
        <c:crosses val="autoZero"/>
        <c:auto val="1"/>
        <c:lblAlgn val="ctr"/>
        <c:lblOffset val="100"/>
        <c:noMultiLvlLbl val="0"/>
      </c:catAx>
      <c:valAx>
        <c:axId val="-2136665768"/>
        <c:scaling>
          <c:orientation val="minMax"/>
          <c:max val="500000.0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en-US"/>
          </a:p>
        </c:txPr>
        <c:crossAx val="2106450344"/>
        <c:crosses val="autoZero"/>
        <c:crossBetween val="between"/>
        <c:majorUnit val="100000.0"/>
      </c:valAx>
      <c:spPr>
        <a:noFill/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Customer Genotypes</c:v>
          </c:tx>
          <c:spPr>
            <a:ln w="25400" cap="flat" cmpd="sng" algn="ctr">
              <a:solidFill>
                <a:schemeClr val="accent1"/>
              </a:solidFill>
              <a:prstDash val="solid"/>
            </a:ln>
            <a:effectLst/>
          </c:spPr>
          <c:marker>
            <c:symbol val="circle"/>
            <c:size val="9"/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</c:marker>
          <c:cat>
            <c:strRef>
              <c:f>Sheet1!$B$2:$B$11</c:f>
              <c:strCache>
                <c:ptCount val="10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Q1</c:v>
                </c:pt>
                <c:pt idx="9">
                  <c:v>Q2</c:v>
                </c:pt>
              </c:strCache>
            </c:strRef>
          </c:cat>
          <c:val>
            <c:numRef>
              <c:f>Sheet1!$D$2:$D$11</c:f>
              <c:numCache>
                <c:formatCode>_(* #,##0_);_(* \(#,##0\);_(* "-"??_);_(@_)</c:formatCode>
                <c:ptCount val="10"/>
                <c:pt idx="0">
                  <c:v>4122.0</c:v>
                </c:pt>
                <c:pt idx="1">
                  <c:v>16704.0</c:v>
                </c:pt>
                <c:pt idx="2">
                  <c:v>53543.0</c:v>
                </c:pt>
                <c:pt idx="3">
                  <c:v>94859.0</c:v>
                </c:pt>
                <c:pt idx="4">
                  <c:v>129170.0</c:v>
                </c:pt>
                <c:pt idx="5">
                  <c:v>169371.0</c:v>
                </c:pt>
                <c:pt idx="6">
                  <c:v>213314.0</c:v>
                </c:pt>
                <c:pt idx="7">
                  <c:v>253151.0</c:v>
                </c:pt>
                <c:pt idx="8">
                  <c:v>364003.0</c:v>
                </c:pt>
                <c:pt idx="9">
                  <c:v>482116.0</c:v>
                </c:pt>
              </c:numCache>
            </c:numRef>
          </c:val>
          <c:smooth val="0"/>
        </c:ser>
        <c:ser>
          <c:idx val="1"/>
          <c:order val="1"/>
          <c:tx>
            <c:v>4th Cousin Matches</c:v>
          </c:tx>
          <c:spPr>
            <a:ln w="25400" cap="flat" cmpd="sng" algn="ctr">
              <a:solidFill>
                <a:schemeClr val="accent2"/>
              </a:solidFill>
              <a:prstDash val="solid"/>
            </a:ln>
            <a:effectLst/>
          </c:spPr>
          <c:marker>
            <c:symbol val="circle"/>
            <c:size val="9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marker>
          <c:cat>
            <c:strRef>
              <c:f>Sheet1!$B$2:$B$11</c:f>
              <c:strCache>
                <c:ptCount val="10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Q1</c:v>
                </c:pt>
                <c:pt idx="9">
                  <c:v>Q2</c:v>
                </c:pt>
              </c:strCache>
            </c:strRef>
          </c:cat>
          <c:val>
            <c:numRef>
              <c:f>Sheet1!$E$2:$E$11</c:f>
              <c:numCache>
                <c:formatCode>_(* #,##0_);_(* \(#,##0\);_(* "-"??_);_(@_)</c:formatCode>
                <c:ptCount val="10"/>
                <c:pt idx="0">
                  <c:v>2101.0</c:v>
                </c:pt>
                <c:pt idx="1">
                  <c:v>34512.0</c:v>
                </c:pt>
                <c:pt idx="2">
                  <c:v>354610.0</c:v>
                </c:pt>
                <c:pt idx="3">
                  <c:v>1.113028E6</c:v>
                </c:pt>
                <c:pt idx="4">
                  <c:v>2.063828E6</c:v>
                </c:pt>
                <c:pt idx="5">
                  <c:v>3.548372E6</c:v>
                </c:pt>
                <c:pt idx="6">
                  <c:v>5.628468E6</c:v>
                </c:pt>
                <c:pt idx="7">
                  <c:v>7.927041E6</c:v>
                </c:pt>
                <c:pt idx="8">
                  <c:v>1.6389371E7</c:v>
                </c:pt>
                <c:pt idx="9">
                  <c:v>2.8751184E7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1405752"/>
        <c:axId val="-2121401096"/>
      </c:lineChart>
      <c:catAx>
        <c:axId val="-2121405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1401096"/>
        <c:crosses val="autoZero"/>
        <c:auto val="1"/>
        <c:lblAlgn val="ctr"/>
        <c:lblOffset val="100"/>
        <c:noMultiLvlLbl val="0"/>
      </c:catAx>
      <c:valAx>
        <c:axId val="-2121401096"/>
        <c:scaling>
          <c:orientation val="minMax"/>
          <c:max val="3.0E7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2121405752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351593629496544"/>
          <c:y val="0.324241642992405"/>
          <c:w val="0.26013954506727"/>
          <c:h val="0.165521155685318"/>
        </c:manualLayout>
      </c:layout>
      <c:overlay val="1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4333301-D519-1740-802E-A0CB99BC76F7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F25CAAF-21B4-9A4D-A050-FB7F66C1A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FE93CC3-81C7-4944-A7DB-048E778CA286}" type="datetimeFigureOut">
              <a:rPr lang="en-US"/>
              <a:pPr>
                <a:defRPr/>
              </a:pPr>
              <a:t>9/5/14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0819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A9991AC-6EB2-0848-AFB7-AA7CFC0EC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1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285750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285750" algn="l" defTabSz="285750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571500" algn="l" defTabSz="285750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857250" algn="l" defTabSz="285750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143000" algn="l" defTabSz="285750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14287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28575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with my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991AC-6EB2-0848-AFB7-AA7CFC0ECD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5698">
              <a:defRPr/>
            </a:pPr>
            <a:r>
              <a:rPr lang="en-US" dirty="0" smtClean="0"/>
              <a:t>Replace with my results &amp; add call outs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991AC-6EB2-0848-AFB7-AA7CFC0ECD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6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285698">
              <a:defRPr/>
            </a:pPr>
            <a:r>
              <a:rPr lang="en-US" dirty="0" smtClean="0"/>
              <a:t>Replace with my results &amp; add call outs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991AC-6EB2-0848-AFB7-AA7CFC0ECD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35"/>
            <a:endParaRPr lang="en-US" dirty="0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FD6691-F2DE-4561-88D5-959C04D02DDB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Matching 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9991AC-6EB2-0848-AFB7-AA7CFC0ECD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Math is</a:t>
            </a:r>
            <a:r>
              <a:rPr lang="en-US" baseline="0" dirty="0" smtClean="0"/>
              <a:t> wrong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F14BDE-9E5D-A146-A0F0-89AC7F718A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39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022" y="2985975"/>
            <a:ext cx="7772400" cy="498793"/>
          </a:xfrm>
        </p:spPr>
        <p:txBody>
          <a:bodyPr/>
          <a:lstStyle>
            <a:lvl1pPr algn="l">
              <a:defRPr>
                <a:solidFill>
                  <a:srgbClr val="789B2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611" y="3490325"/>
            <a:ext cx="6400800" cy="385558"/>
          </a:xfrm>
          <a:ln>
            <a:solidFill>
              <a:srgbClr val="FFFFFF"/>
            </a:solidFill>
          </a:ln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0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51022" y="4269256"/>
            <a:ext cx="5460008" cy="305356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1022" y="1843731"/>
            <a:ext cx="4464483" cy="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1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4619" y="-1588"/>
            <a:ext cx="6479381" cy="5143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0469" y="327025"/>
            <a:ext cx="2281592" cy="554038"/>
          </a:xfrm>
          <a:prstGeom prst="rect">
            <a:avLst/>
          </a:prstGeom>
        </p:spPr>
        <p:txBody>
          <a:bodyPr lIns="81639" tIns="40819" rIns="81639" bIns="40819"/>
          <a:lstStyle>
            <a:lvl1pPr algn="l" defTabSz="408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832" y="1149636"/>
            <a:ext cx="4306537" cy="3459095"/>
          </a:xfrm>
        </p:spPr>
        <p:txBody>
          <a:bodyPr/>
          <a:lstStyle>
            <a:lvl1pPr marL="406400" indent="-406400">
              <a:buClr>
                <a:schemeClr val="bg1"/>
              </a:buClr>
              <a:buFont typeface="+mj-lt"/>
              <a:buAutoNum type="romanUcPeriod"/>
              <a:defRPr sz="2000">
                <a:solidFill>
                  <a:schemeClr val="bg1"/>
                </a:solidFill>
              </a:defRPr>
            </a:lvl1pPr>
            <a:lvl2pPr marL="230188" indent="-230188"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2pPr>
            <a:lvl3pPr marL="630238" indent="-400050">
              <a:buClr>
                <a:schemeClr val="bg1"/>
              </a:buClr>
              <a:buFont typeface="+mj-lt"/>
              <a:buAutoNum type="romanUcPeriod"/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646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9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lide_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800475" cy="5143500"/>
          </a:xfrm>
          <a:prstGeom prst="rect">
            <a:avLst/>
          </a:prstGeom>
          <a:solidFill>
            <a:srgbClr val="2525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0475" y="0"/>
            <a:ext cx="5343525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19588" y="327025"/>
            <a:ext cx="4283075" cy="554038"/>
          </a:xfrm>
          <a:prstGeom prst="rect">
            <a:avLst/>
          </a:prstGeom>
        </p:spPr>
        <p:txBody>
          <a:bodyPr lIns="81639" tIns="40819" rIns="81639" bIns="40819"/>
          <a:lstStyle>
            <a:lvl1pPr algn="l" defTabSz="408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938" y="1260388"/>
            <a:ext cx="4306537" cy="3459095"/>
          </a:xfrm>
        </p:spPr>
        <p:txBody>
          <a:bodyPr/>
          <a:lstStyle>
            <a:lvl1pPr marL="406400" indent="-406400">
              <a:buClr>
                <a:schemeClr val="bg1"/>
              </a:buClr>
              <a:buFont typeface="+mj-lt"/>
              <a:buAutoNum type="romanUcPeriod"/>
              <a:defRPr sz="2000">
                <a:solidFill>
                  <a:schemeClr val="bg1"/>
                </a:solidFill>
              </a:defRPr>
            </a:lvl1pPr>
            <a:lvl2pPr marL="230188" indent="-230188"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2pPr>
            <a:lvl3pPr marL="630238" indent="-400050">
              <a:buClr>
                <a:schemeClr val="bg1"/>
              </a:buClr>
              <a:buFont typeface="+mj-lt"/>
              <a:buAutoNum type="romanUcPeriod"/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00475" cy="5143500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pic>
        <p:nvPicPr>
          <p:cNvPr id="2" name="Picture 1" descr="VERT-LGdoct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" y="0"/>
            <a:ext cx="38076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78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lide_Ad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800475" cy="5143500"/>
          </a:xfrm>
          <a:prstGeom prst="rect">
            <a:avLst/>
          </a:prstGeom>
          <a:solidFill>
            <a:srgbClr val="2525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00475" y="0"/>
            <a:ext cx="5343525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19588" y="327025"/>
            <a:ext cx="4283075" cy="554038"/>
          </a:xfrm>
          <a:prstGeom prst="rect">
            <a:avLst/>
          </a:prstGeom>
        </p:spPr>
        <p:txBody>
          <a:bodyPr lIns="81639" tIns="40819" rIns="81639" bIns="40819"/>
          <a:lstStyle>
            <a:lvl1pPr algn="l" defTabSz="408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938" y="1260388"/>
            <a:ext cx="4306537" cy="3459095"/>
          </a:xfrm>
        </p:spPr>
        <p:txBody>
          <a:bodyPr/>
          <a:lstStyle>
            <a:lvl1pPr marL="406400" indent="-406400">
              <a:buClr>
                <a:schemeClr val="bg1"/>
              </a:buClr>
              <a:buFont typeface="+mj-lt"/>
              <a:buAutoNum type="romanUcPeriod"/>
              <a:defRPr sz="2000">
                <a:solidFill>
                  <a:schemeClr val="bg1"/>
                </a:solidFill>
              </a:defRPr>
            </a:lvl1pPr>
            <a:lvl2pPr marL="230188" indent="-230188"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2pPr>
            <a:lvl3pPr marL="630238" indent="-400050">
              <a:buClr>
                <a:schemeClr val="bg1"/>
              </a:buClr>
              <a:buFont typeface="+mj-lt"/>
              <a:buAutoNum type="romanUcPeriod"/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800475" cy="5143500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pic>
        <p:nvPicPr>
          <p:cNvPr id="8" name="Picture 7" descr="VERT-LG_DNAper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" y="0"/>
            <a:ext cx="38076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8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tabLst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CB3D-CD17-BE40-A675-6BB9852E24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4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012" y="1260389"/>
            <a:ext cx="39864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540" y="1260389"/>
            <a:ext cx="39864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CD867-7C69-484C-B3FB-D22F052C78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0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with Conte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26543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355" y="329841"/>
            <a:ext cx="5792020" cy="8658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1354" y="1260389"/>
            <a:ext cx="57920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851150" y="4757738"/>
            <a:ext cx="2895600" cy="150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E37AD-9833-E649-B4A6-EB45CB9414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61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with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4763"/>
            <a:ext cx="2654300" cy="5029201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marL="84138"/>
            <a:endParaRPr lang="en-US">
              <a:cs typeface="Helvetica Light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7475" cy="503237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355" y="329841"/>
            <a:ext cx="5792020" cy="8658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1354" y="1260389"/>
            <a:ext cx="57920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851150" y="4757738"/>
            <a:ext cx="2895600" cy="150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C044-C41A-B14C-8184-F105254EA7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VERT-SMlabtech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" y="0"/>
            <a:ext cx="26646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27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with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4763"/>
            <a:ext cx="2654300" cy="5029201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marL="84138"/>
            <a:endParaRPr lang="en-US">
              <a:cs typeface="Helvetica Light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7475" cy="503237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355" y="329841"/>
            <a:ext cx="5792020" cy="8658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1354" y="1260389"/>
            <a:ext cx="57920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851150" y="4757738"/>
            <a:ext cx="2895600" cy="150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C044-C41A-B14C-8184-F105254EA7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VERT-SMlabtech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646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8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with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4763"/>
            <a:ext cx="2654300" cy="5029201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pPr marL="84138"/>
            <a:endParaRPr lang="en-US">
              <a:cs typeface="Helvetica Light" charset="0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657475" cy="5032375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355" y="329841"/>
            <a:ext cx="5792020" cy="8658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1354" y="1260389"/>
            <a:ext cx="5792021" cy="322361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2851150" y="4757738"/>
            <a:ext cx="2895600" cy="1508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C044-C41A-B14C-8184-F105254EA7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CHINA - Pedigree chart 2 - Version 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1" y="-4763"/>
            <a:ext cx="26618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9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78878-A4C5-BC42-A2C2-0C3B76499B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15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2646540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rgbClr val="8CB42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3269276"/>
            <a:ext cx="8251278" cy="47519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8418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51938" cy="5033963"/>
          </a:xfrm>
          <a:prstGeom prst="rect">
            <a:avLst/>
          </a:prstGeom>
          <a:solidFill>
            <a:srgbClr val="2525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1C86-4091-0D4F-A7B5-836BB5A7A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03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or Quo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38004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0" y="425707"/>
            <a:ext cx="4596805" cy="4244282"/>
          </a:xfrm>
        </p:spPr>
        <p:txBody>
          <a:bodyPr anchor="ctr"/>
          <a:lstStyle>
            <a:lvl1pPr marL="0" indent="0">
              <a:buNone/>
              <a:defRPr sz="3200" b="1">
                <a:latin typeface="Calibri"/>
                <a:cs typeface="Calibri"/>
              </a:defRPr>
            </a:lvl1pPr>
            <a:lvl2pPr marL="0" indent="0">
              <a:buNone/>
              <a:defRPr sz="1600" i="1"/>
            </a:lvl2pPr>
            <a:lvl3pPr marL="10914" indent="0">
              <a:buNone/>
              <a:tabLst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00C51-17B6-FA4A-9B47-A8C9A5A2F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or 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3175"/>
            <a:ext cx="379253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0" y="425707"/>
            <a:ext cx="4596805" cy="4244282"/>
          </a:xfrm>
        </p:spPr>
        <p:txBody>
          <a:bodyPr anchor="ctr"/>
          <a:lstStyle>
            <a:lvl1pPr marL="0" indent="0">
              <a:buNone/>
              <a:defRPr sz="3200" b="1">
                <a:latin typeface="Calibri"/>
                <a:cs typeface="Calibri"/>
              </a:defRPr>
            </a:lvl1pPr>
            <a:lvl2pPr marL="0" indent="0">
              <a:buNone/>
              <a:defRPr sz="1600" i="1"/>
            </a:lvl2pPr>
            <a:lvl3pPr marL="10914" indent="0">
              <a:buNone/>
              <a:tabLst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664B3-ABE3-7047-BB3C-91D088CB5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61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174625" y="-304800"/>
            <a:ext cx="9491663" cy="5732463"/>
            <a:chOff x="-174738" y="-304180"/>
            <a:chExt cx="9491605" cy="5732175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553921" y="-304180"/>
              <a:ext cx="0" cy="5732175"/>
            </a:xfrm>
            <a:prstGeom prst="line">
              <a:avLst/>
            </a:prstGeom>
            <a:solidFill>
              <a:srgbClr val="4F81BD"/>
            </a:solidFill>
            <a:ln w="127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" name="Straight Connector 3"/>
            <p:cNvCxnSpPr/>
            <p:nvPr/>
          </p:nvCxnSpPr>
          <p:spPr bwMode="auto">
            <a:xfrm>
              <a:off x="8618371" y="-304180"/>
              <a:ext cx="0" cy="5732175"/>
            </a:xfrm>
            <a:prstGeom prst="line">
              <a:avLst/>
            </a:prstGeom>
            <a:solidFill>
              <a:srgbClr val="4F81BD"/>
            </a:solidFill>
            <a:ln w="127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-174738" y="422372"/>
              <a:ext cx="9491605" cy="4300924"/>
              <a:chOff x="-533400" y="422372"/>
              <a:chExt cx="12633327" cy="4300924"/>
            </a:xfrm>
          </p:grpSpPr>
          <p:cxnSp>
            <p:nvCxnSpPr>
              <p:cNvPr id="7" name="Straight Connector 6"/>
              <p:cNvCxnSpPr/>
              <p:nvPr/>
            </p:nvCxnSpPr>
            <p:spPr bwMode="auto">
              <a:xfrm>
                <a:off x="-457334" y="422858"/>
                <a:ext cx="12557261" cy="0"/>
              </a:xfrm>
              <a:prstGeom prst="line">
                <a:avLst/>
              </a:prstGeom>
              <a:solidFill>
                <a:srgbClr val="4F81BD"/>
              </a:solidFill>
              <a:ln w="12700" cap="flat" cmpd="sng" algn="ctr">
                <a:solidFill>
                  <a:schemeClr val="accent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-533400" y="1384835"/>
                <a:ext cx="12557261" cy="0"/>
              </a:xfrm>
              <a:prstGeom prst="line">
                <a:avLst/>
              </a:prstGeom>
              <a:solidFill>
                <a:srgbClr val="4F81BD"/>
              </a:solidFill>
              <a:ln w="12700" cap="flat" cmpd="sng" algn="ctr">
                <a:solidFill>
                  <a:schemeClr val="accent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-457334" y="4723180"/>
                <a:ext cx="12557261" cy="0"/>
              </a:xfrm>
              <a:prstGeom prst="line">
                <a:avLst/>
              </a:prstGeom>
              <a:solidFill>
                <a:srgbClr val="4F81BD"/>
              </a:solidFill>
              <a:ln w="12700" cap="flat" cmpd="sng" algn="ctr">
                <a:solidFill>
                  <a:schemeClr val="accent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" name="Straight Connector 5"/>
            <p:cNvCxnSpPr/>
            <p:nvPr/>
          </p:nvCxnSpPr>
          <p:spPr bwMode="auto">
            <a:xfrm>
              <a:off x="8993019" y="-304180"/>
              <a:ext cx="0" cy="5732175"/>
            </a:xfrm>
            <a:prstGeom prst="line">
              <a:avLst/>
            </a:prstGeom>
            <a:solidFill>
              <a:srgbClr val="4F81BD"/>
            </a:solidFill>
            <a:ln w="12700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554038" y="1052513"/>
            <a:ext cx="8083550" cy="6807200"/>
            <a:chOff x="590367" y="990603"/>
            <a:chExt cx="10758016" cy="7487920"/>
          </a:xfrm>
        </p:grpSpPr>
        <p:sp>
          <p:nvSpPr>
            <p:cNvPr id="11" name="Content Placeholder 16"/>
            <p:cNvSpPr txBox="1">
              <a:spLocks/>
            </p:cNvSpPr>
            <p:nvPr/>
          </p:nvSpPr>
          <p:spPr>
            <a:xfrm>
              <a:off x="590367" y="990603"/>
              <a:ext cx="5174073" cy="7487920"/>
            </a:xfrm>
            <a:prstGeom prst="rect">
              <a:avLst/>
            </a:prstGeom>
          </p:spPr>
          <p:txBody>
            <a:bodyPr lIns="121893" tIns="60947" rIns="121893" bIns="60947"/>
            <a:lstStyle>
              <a:lvl1pPr marL="0" indent="0" algn="l" defTabSz="457177" rtl="0" eaLnBrk="1" latinLnBrk="0" hangingPunct="1">
                <a:spcBef>
                  <a:spcPts val="1200"/>
                </a:spcBef>
                <a:buFont typeface="Arial"/>
                <a:buNone/>
                <a:defRPr sz="2400" kern="1200">
                  <a:solidFill>
                    <a:schemeClr val="accent3"/>
                  </a:solidFill>
                  <a:latin typeface="Arial"/>
                  <a:ea typeface="+mn-ea"/>
                  <a:cs typeface="Arial"/>
                </a:defRPr>
              </a:lvl1pPr>
              <a:lvl2pPr marL="233363" indent="-233363" algn="l" defTabSz="457177" rtl="0" eaLnBrk="1" latinLnBrk="0" hangingPunct="1">
                <a:spcBef>
                  <a:spcPts val="800"/>
                </a:spcBef>
                <a:spcAft>
                  <a:spcPts val="200"/>
                </a:spcAft>
                <a:buFont typeface="Arial"/>
                <a:buChar char="•"/>
                <a:defRPr sz="2000" kern="1200">
                  <a:solidFill>
                    <a:schemeClr val="accent1"/>
                  </a:solidFill>
                  <a:latin typeface="Arial"/>
                  <a:ea typeface="+mn-ea"/>
                  <a:cs typeface="Arial"/>
                </a:defRPr>
              </a:lvl2pPr>
              <a:lvl3pPr marL="457200" indent="-161925" algn="l" defTabSz="457177" rtl="0" eaLnBrk="1" latinLnBrk="0" hangingPunct="1">
                <a:spcBef>
                  <a:spcPts val="600"/>
                </a:spcBef>
                <a:spcAft>
                  <a:spcPts val="200"/>
                </a:spcAft>
                <a:buFont typeface="Lucida Grande"/>
                <a:buChar char="-"/>
                <a:tabLst/>
                <a:defRPr sz="1600" kern="1200">
                  <a:solidFill>
                    <a:schemeClr val="accent1"/>
                  </a:solidFill>
                  <a:latin typeface="Arial"/>
                  <a:ea typeface="+mn-ea"/>
                  <a:cs typeface="Arial"/>
                </a:defRPr>
              </a:lvl3pPr>
              <a:lvl4pPr marL="1600120" indent="-228589" algn="l" defTabSz="457177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4pPr>
              <a:lvl5pPr marL="2057297" indent="-228589" algn="l" defTabSz="457177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5pPr>
              <a:lvl6pPr marL="2514474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1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457177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80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chemeClr val="tx1"/>
                  </a:solidFill>
                  <a:latin typeface="Calibri"/>
                  <a:cs typeface="Calibri"/>
                </a:rPr>
                <a:t>What are drawing guides?  </a:t>
              </a:r>
            </a:p>
            <a:p>
              <a:pPr fontAlgn="auto">
                <a:spcBef>
                  <a:spcPts val="1000"/>
                </a:spcBef>
                <a:spcAft>
                  <a:spcPts val="0"/>
                </a:spcAft>
                <a:defRPr/>
              </a:pP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They are thin lines that that appear on all pages in the same place, but don’t show up when you print or view deck in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Show mode.  </a:t>
              </a:r>
            </a:p>
            <a:p>
              <a:pPr fontAlgn="auto">
                <a:spcBef>
                  <a:spcPts val="1000"/>
                </a:spcBef>
                <a:spcAft>
                  <a:spcPts val="0"/>
                </a:spcAft>
                <a:defRPr/>
              </a:pP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Think of them as internal margins for the proper alignment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and consistent placement of content. Object will snap to them and they are also perfect for cropping an image to. </a:t>
              </a:r>
            </a:p>
            <a:p>
              <a:pPr fontAlgn="auto">
                <a:spcBef>
                  <a:spcPts val="1000"/>
                </a:spcBef>
                <a:spcAft>
                  <a:spcPts val="700"/>
                </a:spcAft>
                <a:defRPr/>
              </a:pP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This template has pre-made guides that delineate where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your workspace is.  </a:t>
              </a:r>
              <a:endParaRPr lang="en-US" sz="1100" b="1" dirty="0" smtClean="0">
                <a:solidFill>
                  <a:schemeClr val="tx1"/>
                </a:solidFill>
                <a:latin typeface="Calibri"/>
                <a:cs typeface="Calibri"/>
              </a:endParaRPr>
            </a:p>
            <a:p>
              <a:pPr fontAlgn="auto">
                <a:spcBef>
                  <a:spcPts val="800"/>
                </a:spcBef>
                <a:spcAft>
                  <a:spcPts val="700"/>
                </a:spcAft>
                <a:defRPr/>
              </a:pPr>
              <a:r>
                <a:rPr lang="en-US" sz="1400" dirty="0" smtClean="0">
                  <a:solidFill>
                    <a:schemeClr val="tx1"/>
                  </a:solidFill>
                  <a:latin typeface="Calibri"/>
                  <a:cs typeface="Calibri"/>
                </a:rPr>
                <a:t>How to turn guides on and off</a:t>
              </a:r>
            </a:p>
            <a:p>
              <a:pPr fontAlgn="auto">
                <a:spcBef>
                  <a:spcPts val="800"/>
                </a:spcBef>
                <a:spcAft>
                  <a:spcPts val="0"/>
                </a:spcAft>
                <a:buClr>
                  <a:schemeClr val="accent3"/>
                </a:buClr>
                <a:defRPr/>
              </a:pPr>
              <a:r>
                <a:rPr lang="en-US" sz="105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Mac 2011: </a:t>
              </a: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Control + Option + Command + G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or View &gt; Guides &gt; Static Guides</a:t>
              </a:r>
            </a:p>
            <a:p>
              <a:pPr fontAlgn="auto">
                <a:spcBef>
                  <a:spcPts val="800"/>
                </a:spcBef>
                <a:spcAft>
                  <a:spcPts val="0"/>
                </a:spcAft>
                <a:buClr>
                  <a:schemeClr val="accent3"/>
                </a:buClr>
                <a:defRPr/>
              </a:pPr>
              <a:r>
                <a:rPr lang="en-US" sz="1050" b="1" dirty="0" smtClean="0">
                  <a:solidFill>
                    <a:schemeClr val="tx1"/>
                  </a:solidFill>
                  <a:latin typeface="Calibri"/>
                  <a:cs typeface="Calibri"/>
                </a:rPr>
                <a:t>Windows: </a:t>
              </a: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ALT + F9 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or Right click area off workspace &gt; Grids and Guides &gt; </a:t>
              </a:r>
              <a:b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sz="1050" dirty="0" smtClean="0">
                  <a:solidFill>
                    <a:schemeClr val="tx1"/>
                  </a:solidFill>
                  <a:latin typeface="Calibri"/>
                  <a:cs typeface="Calibri"/>
                </a:rPr>
                <a:t>Display Drawing Guides on Screen</a:t>
              </a: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5982051" y="990603"/>
              <a:ext cx="5366332" cy="445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93" tIns="60947" rIns="121893" bIns="60947">
              <a:spAutoFit/>
            </a:bodyPr>
            <a:lstStyle/>
            <a:p>
              <a:pPr defTabSz="542925">
                <a:spcBef>
                  <a:spcPts val="800"/>
                </a:spcBef>
              </a:pPr>
              <a:r>
                <a:rPr lang="en-US" sz="1400">
                  <a:cs typeface="Calibri" charset="0"/>
                </a:rPr>
                <a:t>Realigning guides</a:t>
              </a:r>
              <a:endParaRPr lang="en-US" sz="1200">
                <a:cs typeface="Calibri" charset="0"/>
              </a:endParaRPr>
            </a:p>
            <a:p>
              <a:pPr defTabSz="542925">
                <a:spcBef>
                  <a:spcPts val="1000"/>
                </a:spcBef>
              </a:pPr>
              <a:r>
                <a:rPr lang="en-US" sz="1000">
                  <a:cs typeface="Calibri" charset="0"/>
                </a:rPr>
                <a:t>Guides can not be locked in place and can easily be moved accidentally.  </a:t>
              </a:r>
            </a:p>
            <a:p>
              <a:pPr defTabSz="542925">
                <a:spcBef>
                  <a:spcPts val="1000"/>
                </a:spcBef>
              </a:pPr>
              <a:r>
                <a:rPr lang="en-US" sz="1000">
                  <a:cs typeface="Calibri" charset="0"/>
                </a:rPr>
                <a:t>When working on any older deck, be sure to check and ensure that the guides in your deck are in place.</a:t>
              </a:r>
            </a:p>
            <a:p>
              <a:pPr defTabSz="542925">
                <a:spcBef>
                  <a:spcPts val="1000"/>
                </a:spcBef>
              </a:pPr>
              <a:r>
                <a:rPr lang="en-US" sz="1000">
                  <a:cs typeface="Calibri" charset="0"/>
                </a:rPr>
                <a:t>This slide layout illustrates how your guides should be set.</a:t>
              </a:r>
            </a:p>
            <a:p>
              <a:pPr defTabSz="542925">
                <a:spcBef>
                  <a:spcPts val="1000"/>
                </a:spcBef>
                <a:buFont typeface="Calibri" charset="0"/>
                <a:buAutoNum type="arabicPeriod"/>
              </a:pPr>
              <a:r>
                <a:rPr lang="en-US" sz="1000" b="1">
                  <a:cs typeface="Calibri" charset="0"/>
                </a:rPr>
                <a:t>Turn on </a:t>
              </a:r>
              <a:r>
                <a:rPr lang="en-US" sz="1000">
                  <a:cs typeface="Calibri" charset="0"/>
                </a:rPr>
                <a:t>your guides </a:t>
              </a:r>
            </a:p>
            <a:p>
              <a:pPr defTabSz="542925">
                <a:spcBef>
                  <a:spcPts val="1000"/>
                </a:spcBef>
                <a:buFont typeface="Calibri" charset="0"/>
                <a:buAutoNum type="arabicPeriod" startAt="2"/>
              </a:pPr>
              <a:r>
                <a:rPr lang="en-US" sz="1000" b="1">
                  <a:cs typeface="Calibri" charset="0"/>
                </a:rPr>
                <a:t>Insert </a:t>
              </a:r>
              <a:r>
                <a:rPr lang="en-US" sz="1000">
                  <a:cs typeface="Calibri" charset="0"/>
                </a:rPr>
                <a:t>a new Guide Layout slide option.</a:t>
              </a:r>
            </a:p>
            <a:p>
              <a:pPr defTabSz="542925">
                <a:spcBef>
                  <a:spcPts val="1000"/>
                </a:spcBef>
                <a:buFont typeface="Calibri" charset="0"/>
                <a:buAutoNum type="arabicPeriod" startAt="2"/>
              </a:pPr>
              <a:r>
                <a:rPr lang="en-US" sz="1000" b="1">
                  <a:cs typeface="Calibri" charset="0"/>
                </a:rPr>
                <a:t>Look </a:t>
              </a:r>
              <a:r>
                <a:rPr lang="en-US" sz="1000">
                  <a:cs typeface="Calibri" charset="0"/>
                </a:rPr>
                <a:t>to see if your guides align with the purple lines in the new slide.  If yes, your guides are set, if not, </a:t>
              </a:r>
              <a:br>
                <a:rPr lang="en-US" sz="1000">
                  <a:cs typeface="Calibri" charset="0"/>
                </a:rPr>
              </a:br>
              <a:r>
                <a:rPr lang="en-US" sz="1000" b="1">
                  <a:cs typeface="Calibri" charset="0"/>
                </a:rPr>
                <a:t>proceed</a:t>
              </a:r>
              <a:r>
                <a:rPr lang="en-US" sz="1000">
                  <a:cs typeface="Calibri" charset="0"/>
                </a:rPr>
                <a:t> to line up each of the blue lines with the dotted purple lines this page. </a:t>
              </a:r>
            </a:p>
            <a:p>
              <a:pPr defTabSz="542925">
                <a:spcBef>
                  <a:spcPts val="1000"/>
                </a:spcBef>
                <a:buFont typeface="Calibri" charset="0"/>
                <a:buAutoNum type="arabicPeriod" startAt="2"/>
              </a:pPr>
              <a:r>
                <a:rPr lang="en-US" sz="1000">
                  <a:cs typeface="Calibri" charset="0"/>
                </a:rPr>
                <a:t>Once guides are reset, </a:t>
              </a:r>
              <a:r>
                <a:rPr lang="en-US" sz="1000" b="1">
                  <a:cs typeface="Calibri" charset="0"/>
                </a:rPr>
                <a:t>delete</a:t>
              </a:r>
              <a:r>
                <a:rPr lang="en-US" sz="1000">
                  <a:cs typeface="Calibri" charset="0"/>
                </a:rPr>
                <a:t> the Guide Layout Slide</a:t>
              </a:r>
            </a:p>
            <a:p>
              <a:pPr defTabSz="542925">
                <a:lnSpc>
                  <a:spcPct val="150000"/>
                </a:lnSpc>
                <a:spcBef>
                  <a:spcPts val="800"/>
                </a:spcBef>
                <a:buClr>
                  <a:srgbClr val="D58A34"/>
                </a:buClr>
              </a:pPr>
              <a:endParaRPr lang="en-US" sz="1000">
                <a:cs typeface="Calibri" charset="0"/>
              </a:endParaRPr>
            </a:p>
            <a:p>
              <a:pPr defTabSz="542925">
                <a:spcBef>
                  <a:spcPts val="800"/>
                </a:spcBef>
              </a:pPr>
              <a:endParaRPr lang="en-US" sz="1000">
                <a:cs typeface="Calibri" charset="0"/>
              </a:endParaRPr>
            </a:p>
            <a:p>
              <a:pPr defTabSz="542925">
                <a:spcBef>
                  <a:spcPts val="800"/>
                </a:spcBef>
              </a:pPr>
              <a:endParaRPr lang="en-US" sz="1000"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661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gray">
          <a:xfrm>
            <a:off x="0" y="267892"/>
            <a:ext cx="9037638" cy="24622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280988" indent="-280988" algn="ctr">
              <a:spcBef>
                <a:spcPct val="50000"/>
              </a:spcBef>
              <a:defRPr/>
            </a:pPr>
            <a:endParaRPr lang="en-US">
              <a:latin typeface="Trebuchet MS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080F8D-E977-C042-8EC6-5FEFA4E065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2646540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rgbClr val="8CB42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3269276"/>
            <a:ext cx="8251278" cy="47519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58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6"/>
            <a:ext cx="9144000" cy="50333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2646540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rgbClr val="8CB42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3269276"/>
            <a:ext cx="8251278" cy="475199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58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3" tIns="0" rIns="0" bIns="0"/>
          <a:lstStyle/>
          <a:p>
            <a:pPr>
              <a:spcBef>
                <a:spcPts val="675"/>
              </a:spcBef>
              <a:buClr>
                <a:schemeClr val="tx2"/>
              </a:buClr>
              <a:buFont typeface="Lucida Grande" charset="0"/>
              <a:buNone/>
            </a:pPr>
            <a:endParaRPr lang="en-US" sz="1800">
              <a:sym typeface="Helvetica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995551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1614916"/>
            <a:ext cx="8251278" cy="34935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57450"/>
            <a:ext cx="9144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1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-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3" tIns="0" rIns="0" bIns="0"/>
          <a:lstStyle/>
          <a:p>
            <a:pPr>
              <a:spcBef>
                <a:spcPts val="675"/>
              </a:spcBef>
              <a:buClr>
                <a:schemeClr val="tx2"/>
              </a:buClr>
              <a:buFont typeface="Lucida Grande" charset="0"/>
              <a:buNone/>
            </a:pPr>
            <a:endParaRPr lang="en-US" sz="1800">
              <a:sym typeface="Helvetica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995551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1614916"/>
            <a:ext cx="8251278" cy="34935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457450"/>
            <a:ext cx="9144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Stack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3" tIns="0" rIns="0" bIns="0"/>
          <a:lstStyle/>
          <a:p>
            <a:pPr>
              <a:spcBef>
                <a:spcPts val="675"/>
              </a:spcBef>
              <a:buClr>
                <a:schemeClr val="tx2"/>
              </a:buClr>
              <a:buFont typeface="Lucida Grande" charset="0"/>
              <a:buNone/>
            </a:pPr>
            <a:endParaRPr lang="en-US" sz="1800">
              <a:sym typeface="Helvetica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995551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1614916"/>
            <a:ext cx="8251278" cy="34935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Screen Shot 2014-07-10 at 8.55.52 P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282"/>
            <a:ext cx="9144000" cy="256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 - Stack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3" tIns="0" rIns="0" bIns="0"/>
          <a:lstStyle/>
          <a:p>
            <a:pPr>
              <a:spcBef>
                <a:spcPts val="675"/>
              </a:spcBef>
              <a:buClr>
                <a:schemeClr val="tx2"/>
              </a:buClr>
              <a:buFont typeface="Lucida Grande" charset="0"/>
              <a:buNone/>
            </a:pPr>
            <a:endParaRPr lang="en-US" sz="1800">
              <a:sym typeface="Helvetica Light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13" y="995551"/>
            <a:ext cx="8251278" cy="619365"/>
          </a:xfrm>
        </p:spPr>
        <p:txBody>
          <a:bodyPr anchor="b"/>
          <a:lstStyle>
            <a:lvl1pPr algn="l">
              <a:defRPr sz="3400" b="1" cap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5113" y="1614916"/>
            <a:ext cx="8251278" cy="349351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08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1" name="Picture 10" descr="Screen Shot 2014-07-11 at 6.41.12 AM - Version 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8330"/>
            <a:ext cx="9144001" cy="22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4619" y="5795"/>
            <a:ext cx="6479381" cy="5143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0469" y="327025"/>
            <a:ext cx="2281592" cy="554038"/>
          </a:xfrm>
          <a:prstGeom prst="rect">
            <a:avLst/>
          </a:prstGeom>
        </p:spPr>
        <p:txBody>
          <a:bodyPr lIns="81639" tIns="40819" rIns="81639" bIns="40819"/>
          <a:lstStyle>
            <a:lvl1pPr algn="l" defTabSz="40819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Agenda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6832" y="1149636"/>
            <a:ext cx="4306537" cy="3459095"/>
          </a:xfrm>
        </p:spPr>
        <p:txBody>
          <a:bodyPr/>
          <a:lstStyle>
            <a:lvl1pPr marL="406400" indent="-406400">
              <a:buClr>
                <a:schemeClr val="bg1"/>
              </a:buClr>
              <a:buFont typeface="+mj-lt"/>
              <a:buAutoNum type="romanUcPeriod"/>
              <a:defRPr sz="2000">
                <a:solidFill>
                  <a:schemeClr val="bg1"/>
                </a:solidFill>
              </a:defRPr>
            </a:lvl1pPr>
            <a:lvl2pPr marL="230188" indent="-230188"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2pPr>
            <a:lvl3pPr marL="630238" indent="-400050">
              <a:buClr>
                <a:schemeClr val="bg1"/>
              </a:buClr>
              <a:buFont typeface="+mj-lt"/>
              <a:buAutoNum type="romanUcPeriod"/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64619" cy="515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5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4025" y="330200"/>
            <a:ext cx="805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4025" y="1260475"/>
            <a:ext cx="80438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988" y="4757738"/>
            <a:ext cx="4135437" cy="14128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defTabSz="408194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 or source – Delete if not using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6975" y="4768850"/>
            <a:ext cx="179388" cy="196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 defTabSz="408194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7325CA-3955-5743-8102-2095D85BFA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63" y="3175"/>
            <a:ext cx="371475" cy="3714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 bwMode="auto">
          <a:xfrm>
            <a:off x="0" y="5029200"/>
            <a:ext cx="9144000" cy="1143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lIns="19050" tIns="19050" rIns="19050" bIns="19050" anchor="ctr"/>
          <a:lstStyle/>
          <a:p>
            <a:pPr marL="85723" defTabSz="40819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Helvetica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63" r:id="rId3"/>
    <p:sldLayoutId id="2147483869" r:id="rId4"/>
    <p:sldLayoutId id="2147483851" r:id="rId5"/>
    <p:sldLayoutId id="2147483864" r:id="rId6"/>
    <p:sldLayoutId id="2147483852" r:id="rId7"/>
    <p:sldLayoutId id="2147483870" r:id="rId8"/>
    <p:sldLayoutId id="2147483853" r:id="rId9"/>
    <p:sldLayoutId id="2147483865" r:id="rId10"/>
    <p:sldLayoutId id="2147483854" r:id="rId11"/>
    <p:sldLayoutId id="2147483867" r:id="rId12"/>
    <p:sldLayoutId id="2147483846" r:id="rId13"/>
    <p:sldLayoutId id="2147483847" r:id="rId14"/>
    <p:sldLayoutId id="2147483857" r:id="rId15"/>
    <p:sldLayoutId id="2147483858" r:id="rId16"/>
    <p:sldLayoutId id="2147483866" r:id="rId17"/>
    <p:sldLayoutId id="2147483868" r:id="rId18"/>
    <p:sldLayoutId id="2147483848" r:id="rId19"/>
    <p:sldLayoutId id="2147483859" r:id="rId20"/>
    <p:sldLayoutId id="2147483860" r:id="rId21"/>
    <p:sldLayoutId id="2147483861" r:id="rId22"/>
    <p:sldLayoutId id="2147483862" r:id="rId23"/>
    <p:sldLayoutId id="2147483871" r:id="rId24"/>
  </p:sldLayoutIdLst>
  <p:hf hdr="0" ftr="0" dt="0"/>
  <p:txStyles>
    <p:titleStyle>
      <a:lvl1pPr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rebuchet MS"/>
          <a:ea typeface="ＭＳ Ｐゴシック" charset="0"/>
          <a:cs typeface="Trebuchet MS"/>
        </a:defRPr>
      </a:lvl1pPr>
      <a:lvl2pPr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2pPr>
      <a:lvl3pPr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3pPr>
      <a:lvl4pPr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4pPr>
      <a:lvl5pPr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5pPr>
      <a:lvl6pPr marL="457200"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6pPr>
      <a:lvl7pPr marL="914400"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7pPr>
      <a:lvl8pPr marL="1371600"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8pPr>
      <a:lvl9pPr marL="1828800" algn="l" defTabSz="4079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charset="0"/>
          <a:ea typeface="ＭＳ Ｐゴシック" charset="0"/>
        </a:defRPr>
      </a:lvl9pPr>
    </p:titleStyle>
    <p:bodyStyle>
      <a:lvl1pPr marL="203200" indent="-203200" algn="l" defTabSz="407988" rtl="0" eaLnBrk="1" fontAlgn="base" hangingPunct="1">
        <a:spcBef>
          <a:spcPts val="1200"/>
        </a:spcBef>
        <a:spcAft>
          <a:spcPct val="0"/>
        </a:spcAft>
        <a:buClr>
          <a:schemeClr val="accent1"/>
        </a:buClr>
        <a:buSzPct val="90000"/>
        <a:buFont typeface="Lucida Grande" charset="0"/>
        <a:buChar char="●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87350" indent="-174625" algn="l" defTabSz="346075" rtl="0" eaLnBrk="1" fontAlgn="base" hangingPunct="1">
        <a:spcBef>
          <a:spcPts val="600"/>
        </a:spcBef>
        <a:spcAft>
          <a:spcPts val="200"/>
        </a:spcAft>
        <a:buClr>
          <a:schemeClr val="accent1"/>
        </a:buClr>
        <a:buSzPct val="85000"/>
        <a:buFont typeface="Lucida Grande" charset="0"/>
        <a:buChar char="●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73088" indent="-171450" algn="l" defTabSz="230188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Lucida Grande" charset="0"/>
        <a:buChar char="-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427163" indent="-203200" algn="l" defTabSz="407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36738" indent="-203200" algn="l" defTabSz="407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245066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260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454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648" indent="-204097" algn="l" defTabSz="40819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94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88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82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76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69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63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57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551" algn="l" defTabSz="408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3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3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Relationship Id="rId3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jpeg"/><Relationship Id="rId13" Type="http://schemas.openxmlformats.org/officeDocument/2006/relationships/image" Target="../media/image85.jpeg"/><Relationship Id="rId14" Type="http://schemas.openxmlformats.org/officeDocument/2006/relationships/image" Target="../media/image86.png"/><Relationship Id="rId15" Type="http://schemas.openxmlformats.org/officeDocument/2006/relationships/image" Target="../media/image87.png"/><Relationship Id="rId16" Type="http://schemas.openxmlformats.org/officeDocument/2006/relationships/image" Target="../media/image88.png"/><Relationship Id="rId17" Type="http://schemas.openxmlformats.org/officeDocument/2006/relationships/image" Target="../media/image89.png"/><Relationship Id="rId18" Type="http://schemas.openxmlformats.org/officeDocument/2006/relationships/image" Target="../media/image90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551022" y="3039159"/>
            <a:ext cx="7772400" cy="498793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789B22"/>
                </a:solidFill>
                <a:latin typeface="Trebuchet MS" charset="0"/>
              </a:rPr>
              <a:t>Redefining Race: The power of DNA in uniting societies</a:t>
            </a:r>
            <a:endParaRPr lang="en-US" b="1" dirty="0">
              <a:solidFill>
                <a:srgbClr val="789B22"/>
              </a:solidFill>
              <a:latin typeface="Trebuchet MS" charset="0"/>
            </a:endParaRPr>
          </a:p>
        </p:txBody>
      </p:sp>
      <p:sp>
        <p:nvSpPr>
          <p:cNvPr id="2150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51022" y="4003646"/>
            <a:ext cx="5460008" cy="305356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rebuchet MS" charset="0"/>
                <a:cs typeface="Trebuchet MS" charset="0"/>
              </a:rPr>
              <a:t>Ken Chahine, Ph.D., J.D. – AncestryDNA</a:t>
            </a:r>
            <a:endParaRPr lang="en-US" dirty="0"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5091" y="4918853"/>
            <a:ext cx="129280" cy="103874"/>
          </a:xfrm>
        </p:spPr>
        <p:txBody>
          <a:bodyPr/>
          <a:lstStyle/>
          <a:p>
            <a:fld id="{053AE6FD-D6DD-4580-B593-D700118BDC15}" type="slidenum">
              <a:rPr lang="en-US" smtClean="0">
                <a:solidFill>
                  <a:srgbClr val="4F351B">
                    <a:tint val="75000"/>
                  </a:srgbClr>
                </a:solidFill>
                <a:latin typeface="+mn-lt"/>
                <a:cs typeface="Helvetica Neue Light"/>
              </a:rPr>
              <a:pPr/>
              <a:t>10</a:t>
            </a:fld>
            <a:endParaRPr lang="en-US" dirty="0">
              <a:solidFill>
                <a:srgbClr val="4F351B">
                  <a:tint val="75000"/>
                </a:srgbClr>
              </a:solidFill>
              <a:latin typeface="+mn-lt"/>
              <a:cs typeface="Helvetica Neue Light"/>
            </a:endParaRPr>
          </a:p>
        </p:txBody>
      </p:sp>
      <p:pic>
        <p:nvPicPr>
          <p:cNvPr id="5" name="Picture 4" descr="West Africa regions larg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9" b="12113"/>
          <a:stretch/>
        </p:blipFill>
        <p:spPr>
          <a:xfrm>
            <a:off x="1042737" y="688522"/>
            <a:ext cx="6898105" cy="4073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60544" y="28602"/>
            <a:ext cx="8240461" cy="7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>
                    <a:lumMod val="75000"/>
                  </a:schemeClr>
                </a:solidFill>
                <a:latin typeface="Century Gothic"/>
                <a:ea typeface="ＭＳ Ｐゴシック" pitchFamily="-107" charset="-128"/>
                <a:cs typeface="Century Gothic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en-US" sz="3200" dirty="0" smtClean="0">
                <a:latin typeface="Trebuchet MS"/>
                <a:cs typeface="Trebuchet MS"/>
              </a:rPr>
              <a:t>Ethnicity prediction: Western Africa</a:t>
            </a:r>
            <a:endParaRPr lang="en-US" sz="3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92867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366" y="100622"/>
            <a:ext cx="8112100" cy="610445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enetics mimic geography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 descr="0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" y="859971"/>
            <a:ext cx="4572000" cy="3429000"/>
          </a:xfrm>
          <a:prstGeom prst="rect">
            <a:avLst/>
          </a:prstGeom>
        </p:spPr>
      </p:pic>
      <p:pic>
        <p:nvPicPr>
          <p:cNvPr id="5" name="Picture 4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5645"/>
            <a:ext cx="4572000" cy="342900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8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9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0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1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endCxn id="12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stCxn id="13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14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>
              <a:endCxn id="7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1547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1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pic>
        <p:nvPicPr>
          <p:cNvPr id="3" name="Picture 2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3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endCxn id="14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6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endCxn id="9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 txBox="1">
            <a:spLocks/>
          </p:cNvSpPr>
          <p:nvPr/>
        </p:nvSpPr>
        <p:spPr bwMode="auto">
          <a:xfrm>
            <a:off x="515950" y="248985"/>
            <a:ext cx="8112100" cy="61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/>
                <a:ea typeface="ＭＳ Ｐゴシック" charset="0"/>
                <a:cs typeface="Trebuchet MS"/>
              </a:defRPr>
            </a:lvl1pPr>
            <a:lvl2pPr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457200"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914400"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1371600"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1828800" algn="l" defTabSz="40798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en-US" dirty="0" smtClean="0"/>
              <a:t>Genetics mimic 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23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2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" y="859430"/>
            <a:ext cx="4572000" cy="3429000"/>
          </a:xfrm>
          <a:prstGeom prst="rect">
            <a:avLst/>
          </a:prstGeom>
        </p:spPr>
      </p:pic>
      <p:pic>
        <p:nvPicPr>
          <p:cNvPr id="5" name="Picture 4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8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44366" y="174249"/>
            <a:ext cx="8112100" cy="610445"/>
          </a:xfrm>
        </p:spPr>
        <p:txBody>
          <a:bodyPr/>
          <a:lstStyle/>
          <a:p>
            <a:r>
              <a:rPr lang="en-US" dirty="0"/>
              <a:t>Genetics mimic geography</a:t>
            </a:r>
          </a:p>
        </p:txBody>
      </p:sp>
    </p:spTree>
    <p:extLst>
      <p:ext uri="{BB962C8B-B14F-4D97-AF65-F5344CB8AC3E}">
        <p14:creationId xmlns:p14="http://schemas.microsoft.com/office/powerpoint/2010/main" val="395464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3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pic>
        <p:nvPicPr>
          <p:cNvPr id="3" name="Picture 2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8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 txBox="1">
            <a:spLocks/>
          </p:cNvSpPr>
          <p:nvPr/>
        </p:nvSpPr>
        <p:spPr bwMode="auto">
          <a:xfrm>
            <a:off x="544366" y="100622"/>
            <a:ext cx="8112100" cy="61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>
                    <a:lumMod val="75000"/>
                  </a:schemeClr>
                </a:solidFill>
                <a:latin typeface="Century Gothic"/>
                <a:ea typeface="ＭＳ Ｐゴシック" pitchFamily="-107" charset="-128"/>
                <a:cs typeface="Century Gothic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en-US" sz="3200" dirty="0">
                <a:latin typeface="Trebuchet MS"/>
                <a:cs typeface="Trebuchet MS"/>
              </a:rPr>
              <a:t>Genetics mimic geography</a:t>
            </a:r>
          </a:p>
        </p:txBody>
      </p:sp>
    </p:spTree>
    <p:extLst>
      <p:ext uri="{BB962C8B-B14F-4D97-AF65-F5344CB8AC3E}">
        <p14:creationId xmlns:p14="http://schemas.microsoft.com/office/powerpoint/2010/main" val="20325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 descr="4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pic>
        <p:nvPicPr>
          <p:cNvPr id="5" name="Picture 4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8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15950" y="248985"/>
            <a:ext cx="8112100" cy="610445"/>
          </a:xfrm>
        </p:spPr>
        <p:txBody>
          <a:bodyPr/>
          <a:lstStyle/>
          <a:p>
            <a:r>
              <a:rPr lang="en-US" dirty="0"/>
              <a:t>Genetics mimic geography</a:t>
            </a:r>
          </a:p>
        </p:txBody>
      </p:sp>
    </p:spTree>
    <p:extLst>
      <p:ext uri="{BB962C8B-B14F-4D97-AF65-F5344CB8AC3E}">
        <p14:creationId xmlns:p14="http://schemas.microsoft.com/office/powerpoint/2010/main" val="184458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5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pic>
        <p:nvPicPr>
          <p:cNvPr id="3" name="Picture 2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8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44366" y="100622"/>
            <a:ext cx="8112100" cy="610445"/>
          </a:xfrm>
        </p:spPr>
        <p:txBody>
          <a:bodyPr/>
          <a:lstStyle/>
          <a:p>
            <a:r>
              <a:rPr lang="en-US" dirty="0"/>
              <a:t>Genetics mimic geography</a:t>
            </a:r>
          </a:p>
        </p:txBody>
      </p:sp>
    </p:spTree>
    <p:extLst>
      <p:ext uri="{BB962C8B-B14F-4D97-AF65-F5344CB8AC3E}">
        <p14:creationId xmlns:p14="http://schemas.microsoft.com/office/powerpoint/2010/main" val="352261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6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pic>
        <p:nvPicPr>
          <p:cNvPr id="5" name="Picture 4" descr="wAfrMap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0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1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endCxn id="13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endCxn id="8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44366" y="100622"/>
            <a:ext cx="8112100" cy="610445"/>
          </a:xfrm>
        </p:spPr>
        <p:txBody>
          <a:bodyPr/>
          <a:lstStyle/>
          <a:p>
            <a:r>
              <a:rPr lang="en-US" dirty="0"/>
              <a:t>Genetics mimic geography</a:t>
            </a:r>
          </a:p>
        </p:txBody>
      </p:sp>
    </p:spTree>
    <p:extLst>
      <p:ext uri="{BB962C8B-B14F-4D97-AF65-F5344CB8AC3E}">
        <p14:creationId xmlns:p14="http://schemas.microsoft.com/office/powerpoint/2010/main" val="1579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1F9B-D330-D94F-B88B-5F7399F5352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 descr="6_WAfrP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" y="859430"/>
            <a:ext cx="4572000" cy="3429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862043" y="2813865"/>
            <a:ext cx="796004" cy="389513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988" marR="0" indent="-2809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484334"/>
              </a:solidFill>
              <a:effectLst/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64419" y="3273374"/>
            <a:ext cx="1082210" cy="389513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988" marR="0" indent="-2809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484334"/>
              </a:solidFill>
              <a:effectLst/>
              <a:latin typeface="Trebuchet MS" pitchFamily="34" charset="0"/>
              <a:ea typeface="MS PGothic" pitchFamily="34" charset="-128"/>
            </a:endParaRPr>
          </a:p>
        </p:txBody>
      </p:sp>
      <p:pic>
        <p:nvPicPr>
          <p:cNvPr id="7" name="Picture 6" descr="wAfrMap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9430"/>
            <a:ext cx="4572000" cy="3429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7844765" y="2246007"/>
            <a:ext cx="365718" cy="389513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988" marR="0" indent="-2809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484334"/>
              </a:solidFill>
              <a:effectLst/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83554" y="2591224"/>
            <a:ext cx="497213" cy="389513"/>
          </a:xfrm>
          <a:prstGeom prst="ellipse">
            <a:avLst/>
          </a:prstGeom>
          <a:noFill/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80988" marR="0" indent="-2809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484334"/>
              </a:solidFill>
              <a:effectLst/>
              <a:latin typeface="Trebuchet MS" pitchFamily="34" charset="0"/>
              <a:ea typeface="MS PGothic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584764" y="2468612"/>
            <a:ext cx="285850" cy="328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Century Gothic"/>
                <a:ea typeface="ＭＳ Ｐゴシック" pitchFamily="-107" charset="-128"/>
                <a:cs typeface="Century Gothic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Georgia" pitchFamily="-111" charset="0"/>
                <a:ea typeface="ＭＳ Ｐゴシック" pitchFamily="-107" charset="-128"/>
                <a:cs typeface="Georgia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rebuchet MS" pitchFamily="34" charset="0"/>
                <a:ea typeface="MS PGothic" pitchFamily="34" charset="-128"/>
                <a:cs typeface="Arial" pitchFamily="34" charset="0"/>
              </a:defRPr>
            </a:lvl9pPr>
          </a:lstStyle>
          <a:p>
            <a:r>
              <a:rPr lang="en-US" sz="3600" dirty="0" smtClean="0">
                <a:solidFill>
                  <a:srgbClr val="000000"/>
                </a:solidFill>
                <a:latin typeface="Helvetica Neue"/>
                <a:cs typeface="Helvetica Neue"/>
              </a:rPr>
              <a:t>?</a:t>
            </a:r>
            <a:endParaRPr lang="en-US" sz="360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98218" y="1530034"/>
            <a:ext cx="4452990" cy="2886038"/>
            <a:chOff x="4598218" y="2040046"/>
            <a:chExt cx="4452990" cy="3848050"/>
          </a:xfrm>
        </p:grpSpPr>
        <p:sp>
          <p:nvSpPr>
            <p:cNvPr id="12" name="Title 1"/>
            <p:cNvSpPr txBox="1">
              <a:spLocks/>
            </p:cNvSpPr>
            <p:nvPr/>
          </p:nvSpPr>
          <p:spPr bwMode="auto">
            <a:xfrm>
              <a:off x="6278959" y="2216846"/>
              <a:ext cx="55416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Mali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4642583" y="2226138"/>
              <a:ext cx="89367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Senegal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598218" y="4399937"/>
              <a:ext cx="122424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Ivory Coast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5779165" y="4292955"/>
              <a:ext cx="81247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Ghana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6298264" y="4686849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Togo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6933634" y="4445702"/>
              <a:ext cx="552748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Benin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7577946" y="2040046"/>
              <a:ext cx="704086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Nigeria</a:t>
              </a: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auto">
            <a:xfrm>
              <a:off x="6952228" y="5519707"/>
              <a:ext cx="1267197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Cameroon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8258389" y="5215951"/>
              <a:ext cx="792819" cy="368389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r>
                <a:rPr lang="en-US" sz="1600" dirty="0" smtClean="0">
                  <a:solidFill>
                    <a:srgbClr val="000000"/>
                  </a:solidFill>
                </a:rPr>
                <a:t>Congo</a:t>
              </a:r>
            </a:p>
          </p:txBody>
        </p:sp>
        <p:cxnSp>
          <p:nvCxnSpPr>
            <p:cNvPr id="21" name="Straight Connector 20"/>
            <p:cNvCxnSpPr>
              <a:stCxn id="14" idx="0"/>
            </p:cNvCxnSpPr>
            <p:nvPr/>
          </p:nvCxnSpPr>
          <p:spPr bwMode="auto">
            <a:xfrm flipV="1">
              <a:off x="5210343" y="3702919"/>
              <a:ext cx="898327" cy="697018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5" idx="0"/>
            </p:cNvCxnSpPr>
            <p:nvPr/>
          </p:nvCxnSpPr>
          <p:spPr bwMode="auto">
            <a:xfrm flipV="1">
              <a:off x="6185403" y="3676086"/>
              <a:ext cx="486732" cy="616869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>
              <a:stCxn id="16" idx="0"/>
            </p:cNvCxnSpPr>
            <p:nvPr/>
          </p:nvCxnSpPr>
          <p:spPr bwMode="auto">
            <a:xfrm flipV="1">
              <a:off x="6574638" y="3622768"/>
              <a:ext cx="330392" cy="1064081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7" idx="0"/>
            </p:cNvCxnSpPr>
            <p:nvPr/>
          </p:nvCxnSpPr>
          <p:spPr bwMode="auto">
            <a:xfrm flipH="1" flipV="1">
              <a:off x="7038834" y="3488256"/>
              <a:ext cx="171174" cy="9574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>
              <a:endCxn id="18" idx="2"/>
            </p:cNvCxnSpPr>
            <p:nvPr/>
          </p:nvCxnSpPr>
          <p:spPr bwMode="auto">
            <a:xfrm flipV="1">
              <a:off x="7530748" y="2408435"/>
              <a:ext cx="399241" cy="963546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19" idx="0"/>
            </p:cNvCxnSpPr>
            <p:nvPr/>
          </p:nvCxnSpPr>
          <p:spPr bwMode="auto">
            <a:xfrm flipV="1">
              <a:off x="7585827" y="3953357"/>
              <a:ext cx="562048" cy="1566350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>
              <a:stCxn id="20" idx="0"/>
            </p:cNvCxnSpPr>
            <p:nvPr/>
          </p:nvCxnSpPr>
          <p:spPr bwMode="auto">
            <a:xfrm flipH="1" flipV="1">
              <a:off x="8514574" y="4588398"/>
              <a:ext cx="140225" cy="627553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>
              <a:endCxn id="13" idx="2"/>
            </p:cNvCxnSpPr>
            <p:nvPr/>
          </p:nvCxnSpPr>
          <p:spPr bwMode="auto">
            <a:xfrm flipH="1" flipV="1">
              <a:off x="5089423" y="2594527"/>
              <a:ext cx="98028" cy="294464"/>
            </a:xfrm>
            <a:prstGeom prst="line">
              <a:avLst/>
            </a:prstGeom>
            <a:noFill/>
            <a:ln w="254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560670" y="130644"/>
            <a:ext cx="8112100" cy="610445"/>
          </a:xfrm>
        </p:spPr>
        <p:txBody>
          <a:bodyPr/>
          <a:lstStyle/>
          <a:p>
            <a:r>
              <a:rPr lang="en-US" dirty="0"/>
              <a:t>Genetics mimic </a:t>
            </a:r>
            <a:r>
              <a:rPr lang="en-US" dirty="0" smtClean="0"/>
              <a:t>geography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8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62" y="211168"/>
            <a:ext cx="8229600" cy="549331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4F4C48"/>
                </a:solidFill>
              </a:rPr>
              <a:t>Database distribution</a:t>
            </a:r>
            <a:endParaRPr lang="en-US" b="0" strike="sngStrike" dirty="0">
              <a:solidFill>
                <a:srgbClr val="4F4C4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812507"/>
            <a:ext cx="2133600" cy="273844"/>
          </a:xfrm>
          <a:prstGeom prst="rect">
            <a:avLst/>
          </a:prstGeom>
        </p:spPr>
        <p:txBody>
          <a:bodyPr/>
          <a:lstStyle/>
          <a:p>
            <a:fld id="{053AE6FD-D6DD-4580-B593-D700118BDC15}" type="slidenum">
              <a:rPr lang="en-US" smtClean="0"/>
              <a:t>19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 bwMode="auto">
          <a:xfrm>
            <a:off x="1706971" y="4620309"/>
            <a:ext cx="742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2012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3848045" y="4620309"/>
            <a:ext cx="742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2013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5766439" y="4621500"/>
            <a:ext cx="74205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2014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1406063"/>
              </p:ext>
            </p:extLst>
          </p:nvPr>
        </p:nvGraphicFramePr>
        <p:xfrm>
          <a:off x="409912" y="1307845"/>
          <a:ext cx="6388187" cy="3304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2330" y="1031925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4F4C48"/>
                </a:solidFill>
                <a:latin typeface="Century Gothic"/>
              </a:rPr>
              <a:t>Network Effect of IBD Matching</a:t>
            </a:r>
            <a:endParaRPr lang="en-US" sz="18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6928218" y="1646514"/>
            <a:ext cx="1900471" cy="197030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235825" y="1835606"/>
            <a:ext cx="1534377" cy="91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average number of </a:t>
            </a:r>
            <a:r>
              <a:rPr lang="en-US" sz="1400" b="1" i="1" dirty="0" smtClean="0"/>
              <a:t>3</a:t>
            </a:r>
            <a:r>
              <a:rPr lang="en-US" sz="1400" b="1" i="1" baseline="30000" dirty="0" smtClean="0"/>
              <a:t>rd</a:t>
            </a:r>
            <a:r>
              <a:rPr lang="en-US" sz="1400" b="1" i="1" dirty="0" smtClean="0"/>
              <a:t> cousin</a:t>
            </a:r>
            <a:r>
              <a:rPr lang="en-US" sz="1400" dirty="0" smtClean="0"/>
              <a:t> matches per customer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997380" y="1774589"/>
            <a:ext cx="1677669" cy="32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2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231053" y="2633338"/>
            <a:ext cx="1534377" cy="91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/>
              <a:t>average number of </a:t>
            </a:r>
            <a:r>
              <a:rPr lang="en-US" sz="1400" b="1" i="1" dirty="0" smtClean="0"/>
              <a:t>4</a:t>
            </a:r>
            <a:r>
              <a:rPr lang="en-US" sz="1400" b="1" i="1" baseline="30000" dirty="0" smtClean="0"/>
              <a:t>th</a:t>
            </a:r>
            <a:r>
              <a:rPr lang="en-US" sz="1400" b="1" i="1" dirty="0" smtClean="0"/>
              <a:t> cousin </a:t>
            </a:r>
            <a:r>
              <a:rPr lang="en-US" sz="1400" dirty="0" smtClean="0"/>
              <a:t>matches per customer</a:t>
            </a:r>
            <a:endParaRPr lang="en-US" sz="1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915607" y="2572639"/>
            <a:ext cx="1677669" cy="32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50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91988" y="4743626"/>
            <a:ext cx="176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24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73" y="189041"/>
            <a:ext cx="3248170" cy="465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237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5" y="230308"/>
            <a:ext cx="8051800" cy="865188"/>
          </a:xfrm>
        </p:spPr>
        <p:txBody>
          <a:bodyPr/>
          <a:lstStyle/>
          <a:p>
            <a:r>
              <a:rPr lang="en-US" dirty="0" smtClean="0"/>
              <a:t>Finland/Northwest Russia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28" y="1270044"/>
            <a:ext cx="5621572" cy="3200400"/>
          </a:xfrm>
          <a:prstGeom prst="rect">
            <a:avLst/>
          </a:prstGeom>
        </p:spPr>
      </p:pic>
      <p:pic>
        <p:nvPicPr>
          <p:cNvPr id="8" name="Picture 7" descr="surnameWordClou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177287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2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5" y="230308"/>
            <a:ext cx="8051800" cy="865188"/>
          </a:xfrm>
        </p:spPr>
        <p:txBody>
          <a:bodyPr/>
          <a:lstStyle/>
          <a:p>
            <a:r>
              <a:rPr lang="en-US" dirty="0" smtClean="0"/>
              <a:t>European Jewish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0" y="1173982"/>
            <a:ext cx="5785338" cy="3200400"/>
          </a:xfrm>
          <a:prstGeom prst="rect">
            <a:avLst/>
          </a:prstGeom>
        </p:spPr>
      </p:pic>
      <p:pic>
        <p:nvPicPr>
          <p:cNvPr id="5" name="Picture 4" descr="surnameWordClou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609" y="117398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4025" y="230308"/>
            <a:ext cx="8051800" cy="865188"/>
          </a:xfrm>
        </p:spPr>
        <p:txBody>
          <a:bodyPr/>
          <a:lstStyle/>
          <a:p>
            <a:r>
              <a:rPr lang="en-US" dirty="0" smtClean="0"/>
              <a:t>Irish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15" y="1209657"/>
            <a:ext cx="5724525" cy="3200400"/>
          </a:xfrm>
          <a:prstGeom prst="rect">
            <a:avLst/>
          </a:prstGeom>
        </p:spPr>
      </p:pic>
      <p:pic>
        <p:nvPicPr>
          <p:cNvPr id="5" name="Picture 4" descr="surnameWordClou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75" y="109549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8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330200"/>
            <a:ext cx="8051800" cy="604495"/>
          </a:xfrm>
        </p:spPr>
        <p:txBody>
          <a:bodyPr/>
          <a:lstStyle/>
          <a:p>
            <a:r>
              <a:rPr lang="en-US" dirty="0" smtClean="0"/>
              <a:t>African American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2" y="1388753"/>
            <a:ext cx="5652778" cy="3200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05425" y="1068191"/>
            <a:ext cx="3200400" cy="3200400"/>
            <a:chOff x="5194300" y="1195388"/>
            <a:chExt cx="3200400" cy="3200400"/>
          </a:xfrm>
        </p:grpSpPr>
        <p:pic>
          <p:nvPicPr>
            <p:cNvPr id="6" name="Picture 5" descr="surnameWordCloud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300" y="1195388"/>
              <a:ext cx="3200400" cy="3200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100162" y="1598258"/>
              <a:ext cx="1904963" cy="2854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9581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173229"/>
            <a:ext cx="8051800" cy="865188"/>
          </a:xfrm>
        </p:spPr>
        <p:txBody>
          <a:bodyPr/>
          <a:lstStyle/>
          <a:p>
            <a:r>
              <a:rPr lang="en-US" dirty="0" smtClean="0"/>
              <a:t>US Census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249780" y="1098988"/>
            <a:ext cx="5239223" cy="3434404"/>
            <a:chOff x="1249780" y="1098988"/>
            <a:chExt cx="5239223" cy="3434404"/>
          </a:xfrm>
        </p:grpSpPr>
        <p:pic>
          <p:nvPicPr>
            <p:cNvPr id="5" name="Picture 2" descr="http://www.studentsoftheworld.info/sites/society/img/48117_ancestry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37" r="15396"/>
            <a:stretch/>
          </p:blipFill>
          <p:spPr bwMode="auto">
            <a:xfrm>
              <a:off x="1249780" y="1098988"/>
              <a:ext cx="5214252" cy="34344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9" name="Rectangle 8"/>
            <p:cNvSpPr/>
            <p:nvPr/>
          </p:nvSpPr>
          <p:spPr>
            <a:xfrm>
              <a:off x="5943198" y="3096624"/>
              <a:ext cx="545805" cy="14367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</p:grpSp>
      <p:sp>
        <p:nvSpPr>
          <p:cNvPr id="8" name="Line Callout 2 (Border and Accent Bar) 7"/>
          <p:cNvSpPr/>
          <p:nvPr/>
        </p:nvSpPr>
        <p:spPr>
          <a:xfrm>
            <a:off x="6788660" y="3353273"/>
            <a:ext cx="2028315" cy="327687"/>
          </a:xfrm>
          <a:prstGeom prst="accentBorderCallout2">
            <a:avLst>
              <a:gd name="adj1" fmla="val 76114"/>
              <a:gd name="adj2" fmla="val -8333"/>
              <a:gd name="adj3" fmla="val 76114"/>
              <a:gd name="adj4" fmla="val -22953"/>
              <a:gd name="adj5" fmla="val -725"/>
              <a:gd name="adj6" fmla="val -108953"/>
            </a:avLst>
          </a:prstGeom>
          <a:gradFill flip="none" rotWithShape="1">
            <a:gsLst>
              <a:gs pos="0">
                <a:srgbClr val="660066"/>
              </a:gs>
              <a:gs pos="100000">
                <a:srgbClr val="A737D3"/>
              </a:gs>
            </a:gsLst>
            <a:lin ang="16200000" scaled="0"/>
            <a:tileRect/>
          </a:gradFill>
          <a:ln>
            <a:solidFill>
              <a:srgbClr val="660066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African American</a:t>
            </a:r>
          </a:p>
        </p:txBody>
      </p:sp>
      <p:sp>
        <p:nvSpPr>
          <p:cNvPr id="6" name="Line Callout 2 (Border and Accent Bar) 5"/>
          <p:cNvSpPr/>
          <p:nvPr/>
        </p:nvSpPr>
        <p:spPr>
          <a:xfrm>
            <a:off x="4238007" y="546886"/>
            <a:ext cx="1648114" cy="327687"/>
          </a:xfrm>
          <a:prstGeom prst="accentBorderCallout2">
            <a:avLst>
              <a:gd name="adj1" fmla="val 76114"/>
              <a:gd name="adj2" fmla="val -8333"/>
              <a:gd name="adj3" fmla="val 76114"/>
              <a:gd name="adj4" fmla="val -22953"/>
              <a:gd name="adj5" fmla="val 304112"/>
              <a:gd name="adj6" fmla="val -54096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2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Scandinavian</a:t>
            </a:r>
          </a:p>
        </p:txBody>
      </p:sp>
      <p:sp>
        <p:nvSpPr>
          <p:cNvPr id="7" name="Line Callout 2 (Border and Accent Bar) 6"/>
          <p:cNvSpPr/>
          <p:nvPr/>
        </p:nvSpPr>
        <p:spPr>
          <a:xfrm>
            <a:off x="6788660" y="710730"/>
            <a:ext cx="1248571" cy="327687"/>
          </a:xfrm>
          <a:prstGeom prst="accentBorderCallout2">
            <a:avLst>
              <a:gd name="adj1" fmla="val 76114"/>
              <a:gd name="adj2" fmla="val -8333"/>
              <a:gd name="adj3" fmla="val 76114"/>
              <a:gd name="adj4" fmla="val -22953"/>
              <a:gd name="adj5" fmla="val 271451"/>
              <a:gd name="adj6" fmla="val -47810"/>
            </a:avLst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57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57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Irish</a:t>
            </a:r>
          </a:p>
        </p:txBody>
      </p:sp>
      <p:sp>
        <p:nvSpPr>
          <p:cNvPr id="11" name="Line Callout 2 (Border and Accent Bar) 10"/>
          <p:cNvSpPr/>
          <p:nvPr/>
        </p:nvSpPr>
        <p:spPr>
          <a:xfrm>
            <a:off x="184506" y="3609872"/>
            <a:ext cx="1248571" cy="327687"/>
          </a:xfrm>
          <a:prstGeom prst="accentBorderCallout2">
            <a:avLst>
              <a:gd name="adj1" fmla="val 63049"/>
              <a:gd name="adj2" fmla="val 104810"/>
              <a:gd name="adj3" fmla="val 65227"/>
              <a:gd name="adj4" fmla="val 141047"/>
              <a:gd name="adj5" fmla="val -22499"/>
              <a:gd name="adj6" fmla="val 208761"/>
            </a:avLst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54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54000"/>
                </a:schemeClr>
              </a:gs>
            </a:gsLst>
            <a:lin ang="16200000" scaled="0"/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Hispanics</a:t>
            </a:r>
          </a:p>
        </p:txBody>
      </p:sp>
      <p:sp>
        <p:nvSpPr>
          <p:cNvPr id="13" name="Line Callout 2 (Border and Accent Bar) 12"/>
          <p:cNvSpPr/>
          <p:nvPr/>
        </p:nvSpPr>
        <p:spPr>
          <a:xfrm>
            <a:off x="6788660" y="2361232"/>
            <a:ext cx="1648114" cy="327687"/>
          </a:xfrm>
          <a:prstGeom prst="accentBorderCallout2">
            <a:avLst>
              <a:gd name="adj1" fmla="val 76114"/>
              <a:gd name="adj2" fmla="val -8333"/>
              <a:gd name="adj3" fmla="val 163926"/>
              <a:gd name="adj4" fmla="val -25361"/>
              <a:gd name="adj5" fmla="val 190036"/>
              <a:gd name="adj6" fmla="val -102053"/>
            </a:avLst>
          </a:prstGeom>
          <a:gradFill>
            <a:gsLst>
              <a:gs pos="0">
                <a:srgbClr val="828D0A">
                  <a:alpha val="55000"/>
                </a:srgbClr>
              </a:gs>
              <a:gs pos="100000">
                <a:srgbClr val="D9DDC8"/>
              </a:gs>
            </a:gsLst>
          </a:gradFill>
          <a:ln>
            <a:solidFill>
              <a:srgbClr val="828D0A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American?</a:t>
            </a:r>
          </a:p>
        </p:txBody>
      </p:sp>
    </p:spTree>
    <p:extLst>
      <p:ext uri="{BB962C8B-B14F-4D97-AF65-F5344CB8AC3E}">
        <p14:creationId xmlns:p14="http://schemas.microsoft.com/office/powerpoint/2010/main" val="1799867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 pedigree view of ethnicity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53AE6FD-D6DD-4580-B593-D700118BDC15}" type="slidenum">
              <a:rPr lang="en-US" smtClean="0"/>
              <a:t>25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11617" y="1320940"/>
            <a:ext cx="8476930" cy="2535247"/>
            <a:chOff x="152400" y="2438400"/>
            <a:chExt cx="8915400" cy="228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557" y="2438400"/>
              <a:ext cx="8466243" cy="2286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2438400"/>
              <a:ext cx="586648" cy="187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07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90" y="214884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A pedigree view of ethnicity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31502" y="4680405"/>
            <a:ext cx="2133600" cy="273844"/>
          </a:xfrm>
          <a:prstGeom prst="rect">
            <a:avLst/>
          </a:prstGeom>
        </p:spPr>
        <p:txBody>
          <a:bodyPr/>
          <a:lstStyle/>
          <a:p>
            <a:fld id="{053AE6FD-D6DD-4580-B593-D700118BDC15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62493" y="871733"/>
            <a:ext cx="8804560" cy="4011392"/>
            <a:chOff x="664984" y="1202255"/>
            <a:chExt cx="8139565" cy="3243681"/>
          </a:xfrm>
        </p:grpSpPr>
        <p:sp>
          <p:nvSpPr>
            <p:cNvPr id="13" name="Rectangle 12"/>
            <p:cNvSpPr/>
            <p:nvPr/>
          </p:nvSpPr>
          <p:spPr>
            <a:xfrm>
              <a:off x="4525499" y="1202255"/>
              <a:ext cx="137160" cy="272755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85304" y="1496953"/>
              <a:ext cx="140196" cy="243286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45111" y="1791370"/>
              <a:ext cx="137160" cy="1828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25802" y="2460726"/>
              <a:ext cx="137160" cy="135495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65995" y="2216637"/>
              <a:ext cx="137160" cy="154545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06188" y="2048952"/>
              <a:ext cx="135890" cy="167245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85609" y="2627883"/>
              <a:ext cx="137160" cy="11938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984" y="2733555"/>
              <a:ext cx="7931706" cy="171238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681065" y="1202255"/>
              <a:ext cx="4123484" cy="324368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71022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391" y="146135"/>
            <a:ext cx="8051800" cy="865188"/>
          </a:xfrm>
        </p:spPr>
        <p:txBody>
          <a:bodyPr/>
          <a:lstStyle/>
          <a:p>
            <a:r>
              <a:rPr lang="en-US" dirty="0" smtClean="0"/>
              <a:t>Hidden African and European ethnicity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38609" y="1836246"/>
            <a:ext cx="6414319" cy="3292904"/>
            <a:chOff x="1095056" y="1672796"/>
            <a:chExt cx="6414319" cy="3292904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2818970" y="4440556"/>
              <a:ext cx="3619740" cy="350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696555"/>
                  </a:solidFill>
                  <a:latin typeface="+mj-lt"/>
                </a:rPr>
                <a:t>Proportion of W. African Ethnicity</a:t>
              </a:r>
              <a:endParaRPr lang="en-US" sz="1800" dirty="0">
                <a:solidFill>
                  <a:srgbClr val="696555"/>
                </a:solidFill>
                <a:latin typeface="+mj-lt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 bwMode="auto">
            <a:xfrm rot="16200000">
              <a:off x="182860" y="2822798"/>
              <a:ext cx="2223890" cy="399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Century Gothic"/>
                  <a:ea typeface="ＭＳ Ｐゴシック" pitchFamily="-107" charset="-128"/>
                  <a:cs typeface="Century Gothic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Georgia" pitchFamily="-111" charset="0"/>
                  <a:ea typeface="ＭＳ Ｐゴシック" pitchFamily="-107" charset="-128"/>
                  <a:cs typeface="Georgia" pitchFamily="18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rebuchet MS" pitchFamily="34" charset="0"/>
                  <a:ea typeface="MS PGothic" pitchFamily="34" charset="-128"/>
                  <a:cs typeface="Arial" pitchFamily="34" charset="0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rgbClr val="696555"/>
                  </a:solidFill>
                  <a:latin typeface="+mn-lt"/>
                </a:rPr>
                <a:t>Number  of customers</a:t>
              </a:r>
              <a:endParaRPr lang="en-US" sz="1800" dirty="0">
                <a:solidFill>
                  <a:srgbClr val="696555"/>
                </a:solidFill>
                <a:latin typeface="+mn-lt"/>
              </a:endParaRPr>
            </a:p>
          </p:txBody>
        </p:sp>
        <p:pic>
          <p:nvPicPr>
            <p:cNvPr id="6" name="Picture 5" descr="AfrAmHistogram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" t="11416" r="5935" b="9880"/>
            <a:stretch/>
          </p:blipFill>
          <p:spPr>
            <a:xfrm>
              <a:off x="1494554" y="1672796"/>
              <a:ext cx="6014818" cy="3292904"/>
            </a:xfrm>
            <a:prstGeom prst="rect">
              <a:avLst/>
            </a:prstGeom>
          </p:spPr>
        </p:pic>
        <p:pic>
          <p:nvPicPr>
            <p:cNvPr id="10" name="Picture 9" descr="AfrAmHistogram.pdf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0" t="11416" r="5935" b="27460"/>
            <a:stretch/>
          </p:blipFill>
          <p:spPr>
            <a:xfrm>
              <a:off x="1816967" y="1672796"/>
              <a:ext cx="5692408" cy="255738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127" r="7187"/>
          <a:stretch/>
        </p:blipFill>
        <p:spPr>
          <a:xfrm>
            <a:off x="3681067" y="2342292"/>
            <a:ext cx="975483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3108"/>
          <a:stretch/>
        </p:blipFill>
        <p:spPr>
          <a:xfrm>
            <a:off x="5733038" y="885034"/>
            <a:ext cx="9144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519" y="1078325"/>
            <a:ext cx="136407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55" y="1337662"/>
            <a:ext cx="978408" cy="92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210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330200"/>
            <a:ext cx="8051800" cy="483433"/>
          </a:xfrm>
        </p:spPr>
        <p:txBody>
          <a:bodyPr/>
          <a:lstStyle/>
          <a:p>
            <a:r>
              <a:rPr lang="en-US" dirty="0" smtClean="0"/>
              <a:t>Who is African American or Hispanic?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2" y="1062027"/>
            <a:ext cx="8355013" cy="3706823"/>
          </a:xfrm>
        </p:spPr>
        <p:txBody>
          <a:bodyPr/>
          <a:lstStyle/>
          <a:p>
            <a:r>
              <a:rPr lang="en-US" sz="2400" dirty="0" smtClean="0"/>
              <a:t>“Do </a:t>
            </a:r>
            <a:r>
              <a:rPr lang="en-US" sz="2400" dirty="0"/>
              <a:t>we have an estimate of the percentage </a:t>
            </a:r>
            <a:r>
              <a:rPr lang="en-US" sz="2400" dirty="0" smtClean="0"/>
              <a:t>of </a:t>
            </a:r>
            <a:r>
              <a:rPr lang="en-US" sz="2400" dirty="0"/>
              <a:t>Hispanics and African </a:t>
            </a:r>
            <a:r>
              <a:rPr lang="en-US" sz="2400" dirty="0" smtClean="0"/>
              <a:t>Americans in </a:t>
            </a:r>
            <a:r>
              <a:rPr lang="en-US" sz="2400" dirty="0"/>
              <a:t>our </a:t>
            </a:r>
            <a:r>
              <a:rPr lang="en-US" sz="2400" dirty="0" smtClean="0"/>
              <a:t>database?”</a:t>
            </a:r>
            <a:endParaRPr lang="en-US" sz="2400" dirty="0"/>
          </a:p>
          <a:p>
            <a:r>
              <a:rPr lang="en-US" sz="2400" dirty="0" smtClean="0"/>
              <a:t>“If </a:t>
            </a:r>
            <a:r>
              <a:rPr lang="en-US" sz="2400" dirty="0"/>
              <a:t>we define African American as &gt;66% African, we have </a:t>
            </a:r>
            <a:r>
              <a:rPr lang="en-US" sz="2400" dirty="0" smtClean="0"/>
              <a:t>30,388 African Americans in our database.</a:t>
            </a:r>
          </a:p>
          <a:p>
            <a:r>
              <a:rPr lang="en-US" sz="2400" dirty="0" smtClean="0"/>
              <a:t>“If we define Hispanic as American + </a:t>
            </a:r>
            <a:r>
              <a:rPr lang="en-US" sz="2400" dirty="0" err="1" smtClean="0"/>
              <a:t>Europe_Iberian</a:t>
            </a:r>
            <a:r>
              <a:rPr lang="en-US" sz="2400" dirty="0" smtClean="0"/>
              <a:t> &gt;0.5, where neither Native American nor </a:t>
            </a:r>
            <a:r>
              <a:rPr lang="en-US" sz="2400" dirty="0" err="1" smtClean="0"/>
              <a:t>Europe_Iberian</a:t>
            </a:r>
            <a:r>
              <a:rPr lang="en-US" sz="2400" dirty="0" smtClean="0"/>
              <a:t> &gt; 0.8, we have 14,752 Hispanics in our database. Of course, this is a little less clear because lots of Hispanics have a significant amount of </a:t>
            </a:r>
            <a:r>
              <a:rPr lang="en-US" sz="2400" dirty="0" err="1" smtClean="0"/>
              <a:t>EuropeS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33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22685" y="4694816"/>
            <a:ext cx="710767" cy="273844"/>
          </a:xfrm>
          <a:prstGeom prst="rect">
            <a:avLst/>
          </a:prstGeom>
        </p:spPr>
        <p:txBody>
          <a:bodyPr/>
          <a:lstStyle/>
          <a:p>
            <a:fld id="{053AE6FD-D6DD-4580-B593-D700118BDC15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1766" y="88107"/>
            <a:ext cx="8683625" cy="59412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Common ancestor networks</a:t>
            </a:r>
            <a:endParaRPr lang="en-US" sz="3600" dirty="0"/>
          </a:p>
        </p:txBody>
      </p:sp>
      <p:pic>
        <p:nvPicPr>
          <p:cNvPr id="14" name="Picture 13" descr="booneNetworkNoEd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6034"/>
          <a:stretch/>
        </p:blipFill>
        <p:spPr>
          <a:xfrm>
            <a:off x="233316" y="905703"/>
            <a:ext cx="4122220" cy="25775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booneNetworkEdg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r="6621"/>
          <a:stretch/>
        </p:blipFill>
        <p:spPr>
          <a:xfrm>
            <a:off x="4822197" y="900426"/>
            <a:ext cx="4098780" cy="25919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2294426" y="3483220"/>
            <a:ext cx="4577162" cy="1441816"/>
            <a:chOff x="2294426" y="3483220"/>
            <a:chExt cx="4577162" cy="14418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r="65211"/>
            <a:stretch/>
          </p:blipFill>
          <p:spPr>
            <a:xfrm>
              <a:off x="3538638" y="4010636"/>
              <a:ext cx="964941" cy="914400"/>
            </a:xfrm>
            <a:prstGeom prst="rect">
              <a:avLst/>
            </a:prstGeom>
            <a:noFill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65825"/>
            <a:stretch/>
          </p:blipFill>
          <p:spPr>
            <a:xfrm>
              <a:off x="4676555" y="4010636"/>
              <a:ext cx="947900" cy="9144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855917" y="4206226"/>
              <a:ext cx="351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813" y="4206226"/>
              <a:ext cx="351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>
                      <a:lumMod val="50000"/>
                    </a:schemeClr>
                  </a:solidFill>
                </a:rPr>
                <a:t>?</a:t>
              </a:r>
            </a:p>
          </p:txBody>
        </p:sp>
        <p:cxnSp>
          <p:nvCxnSpPr>
            <p:cNvPr id="9" name="Straight Connector 8"/>
            <p:cNvCxnSpPr>
              <a:stCxn id="17" idx="3"/>
              <a:endCxn id="18" idx="1"/>
            </p:cNvCxnSpPr>
            <p:nvPr/>
          </p:nvCxnSpPr>
          <p:spPr>
            <a:xfrm>
              <a:off x="4503579" y="4467836"/>
              <a:ext cx="172976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592131" y="3806648"/>
              <a:ext cx="0" cy="661188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2"/>
            </p:cNvCxnSpPr>
            <p:nvPr/>
          </p:nvCxnSpPr>
          <p:spPr>
            <a:xfrm rot="16200000" flipH="1">
              <a:off x="3281565" y="2496081"/>
              <a:ext cx="323427" cy="2297705"/>
            </a:xfrm>
            <a:prstGeom prst="bentConnector2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5"/>
            <p:cNvCxnSpPr>
              <a:stCxn id="15" idx="2"/>
            </p:cNvCxnSpPr>
            <p:nvPr/>
          </p:nvCxnSpPr>
          <p:spPr>
            <a:xfrm rot="5400000">
              <a:off x="5574730" y="2509790"/>
              <a:ext cx="314259" cy="2279456"/>
            </a:xfrm>
            <a:prstGeom prst="bentConnector2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73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62" y="211168"/>
            <a:ext cx="8229600" cy="549331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4F4C48"/>
                </a:solidFill>
              </a:rPr>
              <a:t>Fast-growing DNA database</a:t>
            </a:r>
            <a:endParaRPr lang="en-US" b="0" strike="sngStrike" dirty="0">
              <a:solidFill>
                <a:srgbClr val="4F4C4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812507"/>
            <a:ext cx="2133600" cy="273844"/>
          </a:xfrm>
          <a:prstGeom prst="rect">
            <a:avLst/>
          </a:prstGeom>
        </p:spPr>
        <p:txBody>
          <a:bodyPr/>
          <a:lstStyle/>
          <a:p>
            <a:fld id="{053AE6FD-D6DD-4580-B593-D700118BDC15}" type="slidenum">
              <a:rPr lang="en-US" smtClean="0"/>
              <a:t>3</a:t>
            </a:fld>
            <a:endParaRPr lang="en-US" dirty="0"/>
          </a:p>
        </p:txBody>
      </p:sp>
      <p:sp>
        <p:nvSpPr>
          <p:cNvPr id="38" name="TextBox 37"/>
          <p:cNvSpPr txBox="1"/>
          <p:nvPr/>
        </p:nvSpPr>
        <p:spPr bwMode="auto">
          <a:xfrm>
            <a:off x="1554574" y="4641643"/>
            <a:ext cx="7420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2012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3695648" y="4641643"/>
            <a:ext cx="7420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2013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5614042" y="4642834"/>
            <a:ext cx="74205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rgbClr val="594F3D"/>
                </a:solidFill>
                <a:effectLst/>
                <a:uLnTx/>
                <a:uFillTx/>
                <a:latin typeface="Century Gothic"/>
                <a:ea typeface="MS PGothic" pitchFamily="34" charset="-128"/>
                <a:cs typeface="Century Gothic"/>
              </a:rPr>
              <a:t>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1358" y="901299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4F4C48"/>
                </a:solidFill>
                <a:latin typeface="+mj-lt"/>
              </a:rPr>
              <a:t>Genotyped Customers</a:t>
            </a:r>
            <a:endParaRPr lang="en-US" sz="1800" dirty="0" smtClean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5907" y="1866549"/>
            <a:ext cx="1970893" cy="127811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6811180" y="1995285"/>
            <a:ext cx="1780346" cy="102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Projected to reach 1 million in 2015</a:t>
            </a:r>
            <a:endParaRPr lang="en-US" sz="1600" dirty="0"/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740225"/>
              </p:ext>
            </p:extLst>
          </p:nvPr>
        </p:nvGraphicFramePr>
        <p:xfrm>
          <a:off x="638628" y="1207254"/>
          <a:ext cx="6101530" cy="344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6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142052"/>
            <a:ext cx="8051800" cy="865188"/>
          </a:xfrm>
        </p:spPr>
        <p:txBody>
          <a:bodyPr/>
          <a:lstStyle/>
          <a:p>
            <a:r>
              <a:rPr lang="en-US" strike="sngStrike" dirty="0" smtClean="0"/>
              <a:t>Six</a:t>
            </a:r>
            <a:r>
              <a:rPr lang="en-US" dirty="0" smtClean="0"/>
              <a:t> </a:t>
            </a:r>
            <a:r>
              <a:rPr lang="en-US" u="sng" dirty="0" smtClean="0"/>
              <a:t>Two genetic</a:t>
            </a:r>
            <a:r>
              <a:rPr lang="en-US" dirty="0" smtClean="0"/>
              <a:t> degrees of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27281" y="4768850"/>
            <a:ext cx="179388" cy="196850"/>
          </a:xfrm>
        </p:spPr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486552" y="3637972"/>
            <a:ext cx="130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Customer with US Roots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>
            <a:off x="1789560" y="2370892"/>
            <a:ext cx="1173699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475431" y="1940768"/>
            <a:ext cx="805022" cy="740020"/>
            <a:chOff x="7771681" y="2076880"/>
            <a:chExt cx="805022" cy="740020"/>
          </a:xfrm>
        </p:grpSpPr>
        <p:pic>
          <p:nvPicPr>
            <p:cNvPr id="180" name="Picture 179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3744" y="2076880"/>
              <a:ext cx="282774" cy="282774"/>
            </a:xfrm>
            <a:prstGeom prst="rect">
              <a:avLst/>
            </a:prstGeom>
          </p:spPr>
        </p:pic>
        <p:pic>
          <p:nvPicPr>
            <p:cNvPr id="181" name="Picture 180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4659" y="2076880"/>
              <a:ext cx="282774" cy="282774"/>
            </a:xfrm>
            <a:prstGeom prst="rect">
              <a:avLst/>
            </a:prstGeom>
          </p:spPr>
        </p:pic>
        <p:pic>
          <p:nvPicPr>
            <p:cNvPr id="182" name="Picture 181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014" y="2300043"/>
              <a:ext cx="282774" cy="282774"/>
            </a:xfrm>
            <a:prstGeom prst="rect">
              <a:avLst/>
            </a:prstGeom>
          </p:spPr>
        </p:pic>
        <p:pic>
          <p:nvPicPr>
            <p:cNvPr id="183" name="Picture 182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3929" y="2300043"/>
              <a:ext cx="282774" cy="282774"/>
            </a:xfrm>
            <a:prstGeom prst="rect">
              <a:avLst/>
            </a:prstGeom>
          </p:spPr>
        </p:pic>
        <p:pic>
          <p:nvPicPr>
            <p:cNvPr id="184" name="Picture 183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014" y="2528974"/>
              <a:ext cx="282774" cy="282774"/>
            </a:xfrm>
            <a:prstGeom prst="rect">
              <a:avLst/>
            </a:prstGeom>
          </p:spPr>
        </p:pic>
        <p:pic>
          <p:nvPicPr>
            <p:cNvPr id="185" name="Picture 184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3929" y="2528974"/>
              <a:ext cx="282774" cy="282774"/>
            </a:xfrm>
            <a:prstGeom prst="rect">
              <a:avLst/>
            </a:prstGeom>
          </p:spPr>
        </p:pic>
        <p:pic>
          <p:nvPicPr>
            <p:cNvPr id="186" name="Picture 185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1681" y="2082032"/>
              <a:ext cx="282774" cy="282774"/>
            </a:xfrm>
            <a:prstGeom prst="rect">
              <a:avLst/>
            </a:prstGeom>
          </p:spPr>
        </p:pic>
        <p:pic>
          <p:nvPicPr>
            <p:cNvPr id="187" name="Picture 186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951" y="2305195"/>
              <a:ext cx="282774" cy="282774"/>
            </a:xfrm>
            <a:prstGeom prst="rect">
              <a:avLst/>
            </a:prstGeom>
          </p:spPr>
        </p:pic>
        <p:pic>
          <p:nvPicPr>
            <p:cNvPr id="188" name="Picture 187" descr="twoOrange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0951" y="2534126"/>
              <a:ext cx="282774" cy="28277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280567" y="1415970"/>
            <a:ext cx="2083677" cy="1976172"/>
            <a:chOff x="6648172" y="1161043"/>
            <a:chExt cx="2083677" cy="1976172"/>
          </a:xfrm>
        </p:grpSpPr>
        <p:pic>
          <p:nvPicPr>
            <p:cNvPr id="73" name="Picture 72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1163627"/>
              <a:ext cx="282774" cy="282774"/>
            </a:xfrm>
            <a:prstGeom prst="rect">
              <a:avLst/>
            </a:prstGeom>
          </p:spPr>
        </p:pic>
        <p:pic>
          <p:nvPicPr>
            <p:cNvPr id="78" name="Picture 77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1403067"/>
              <a:ext cx="282774" cy="282774"/>
            </a:xfrm>
            <a:prstGeom prst="rect">
              <a:avLst/>
            </a:prstGeom>
          </p:spPr>
        </p:pic>
        <p:pic>
          <p:nvPicPr>
            <p:cNvPr id="81" name="Picture 80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1644635"/>
              <a:ext cx="282774" cy="282774"/>
            </a:xfrm>
            <a:prstGeom prst="rect">
              <a:avLst/>
            </a:prstGeom>
          </p:spPr>
        </p:pic>
        <p:pic>
          <p:nvPicPr>
            <p:cNvPr id="82" name="Picture 81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1879109"/>
              <a:ext cx="282774" cy="282774"/>
            </a:xfrm>
            <a:prstGeom prst="rect">
              <a:avLst/>
            </a:prstGeom>
          </p:spPr>
        </p:pic>
        <p:pic>
          <p:nvPicPr>
            <p:cNvPr id="83" name="Picture 82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2118549"/>
              <a:ext cx="282774" cy="282774"/>
            </a:xfrm>
            <a:prstGeom prst="rect">
              <a:avLst/>
            </a:prstGeom>
          </p:spPr>
        </p:pic>
        <p:pic>
          <p:nvPicPr>
            <p:cNvPr id="84" name="Picture 8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2355697"/>
              <a:ext cx="282774" cy="282774"/>
            </a:xfrm>
            <a:prstGeom prst="rect">
              <a:avLst/>
            </a:prstGeom>
          </p:spPr>
        </p:pic>
        <p:pic>
          <p:nvPicPr>
            <p:cNvPr id="85" name="Picture 84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1163627"/>
              <a:ext cx="282774" cy="282774"/>
            </a:xfrm>
            <a:prstGeom prst="rect">
              <a:avLst/>
            </a:prstGeom>
          </p:spPr>
        </p:pic>
        <p:pic>
          <p:nvPicPr>
            <p:cNvPr id="86" name="Picture 85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1403067"/>
              <a:ext cx="282774" cy="282774"/>
            </a:xfrm>
            <a:prstGeom prst="rect">
              <a:avLst/>
            </a:prstGeom>
          </p:spPr>
        </p:pic>
        <p:pic>
          <p:nvPicPr>
            <p:cNvPr id="87" name="Picture 86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1644635"/>
              <a:ext cx="282774" cy="282774"/>
            </a:xfrm>
            <a:prstGeom prst="rect">
              <a:avLst/>
            </a:prstGeom>
          </p:spPr>
        </p:pic>
        <p:pic>
          <p:nvPicPr>
            <p:cNvPr id="88" name="Picture 87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1879109"/>
              <a:ext cx="282774" cy="282774"/>
            </a:xfrm>
            <a:prstGeom prst="rect">
              <a:avLst/>
            </a:prstGeom>
          </p:spPr>
        </p:pic>
        <p:pic>
          <p:nvPicPr>
            <p:cNvPr id="89" name="Picture 88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2118549"/>
              <a:ext cx="282774" cy="282774"/>
            </a:xfrm>
            <a:prstGeom prst="rect">
              <a:avLst/>
            </a:prstGeom>
          </p:spPr>
        </p:pic>
        <p:pic>
          <p:nvPicPr>
            <p:cNvPr id="90" name="Picture 89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2358138"/>
              <a:ext cx="282774" cy="282774"/>
            </a:xfrm>
            <a:prstGeom prst="rect">
              <a:avLst/>
            </a:prstGeom>
          </p:spPr>
        </p:pic>
        <p:pic>
          <p:nvPicPr>
            <p:cNvPr id="91" name="Picture 90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2597466"/>
              <a:ext cx="282774" cy="282774"/>
            </a:xfrm>
            <a:prstGeom prst="rect">
              <a:avLst/>
            </a:prstGeom>
          </p:spPr>
        </p:pic>
        <p:pic>
          <p:nvPicPr>
            <p:cNvPr id="92" name="Picture 91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2597466"/>
              <a:ext cx="282774" cy="282774"/>
            </a:xfrm>
            <a:prstGeom prst="rect">
              <a:avLst/>
            </a:prstGeom>
          </p:spPr>
        </p:pic>
        <p:pic>
          <p:nvPicPr>
            <p:cNvPr id="93" name="Picture 92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2597466"/>
              <a:ext cx="282774" cy="282774"/>
            </a:xfrm>
            <a:prstGeom prst="rect">
              <a:avLst/>
            </a:prstGeom>
          </p:spPr>
        </p:pic>
        <p:pic>
          <p:nvPicPr>
            <p:cNvPr id="94" name="Picture 9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2597466"/>
              <a:ext cx="282774" cy="282774"/>
            </a:xfrm>
            <a:prstGeom prst="rect">
              <a:avLst/>
            </a:prstGeom>
          </p:spPr>
        </p:pic>
        <p:pic>
          <p:nvPicPr>
            <p:cNvPr id="95" name="Picture 94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2597466"/>
              <a:ext cx="282774" cy="282774"/>
            </a:xfrm>
            <a:prstGeom prst="rect">
              <a:avLst/>
            </a:prstGeom>
          </p:spPr>
        </p:pic>
        <p:pic>
          <p:nvPicPr>
            <p:cNvPr id="96" name="Picture 95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2597466"/>
              <a:ext cx="282774" cy="282774"/>
            </a:xfrm>
            <a:prstGeom prst="rect">
              <a:avLst/>
            </a:prstGeom>
          </p:spPr>
        </p:pic>
        <p:pic>
          <p:nvPicPr>
            <p:cNvPr id="99" name="Picture 98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1403067"/>
              <a:ext cx="282774" cy="282774"/>
            </a:xfrm>
            <a:prstGeom prst="rect">
              <a:avLst/>
            </a:prstGeom>
          </p:spPr>
        </p:pic>
        <p:pic>
          <p:nvPicPr>
            <p:cNvPr id="100" name="Picture 99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1644635"/>
              <a:ext cx="282774" cy="282774"/>
            </a:xfrm>
            <a:prstGeom prst="rect">
              <a:avLst/>
            </a:prstGeom>
          </p:spPr>
        </p:pic>
        <p:pic>
          <p:nvPicPr>
            <p:cNvPr id="101" name="Picture 100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1403067"/>
              <a:ext cx="282774" cy="282774"/>
            </a:xfrm>
            <a:prstGeom prst="rect">
              <a:avLst/>
            </a:prstGeom>
          </p:spPr>
        </p:pic>
        <p:pic>
          <p:nvPicPr>
            <p:cNvPr id="103" name="Picture 102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1163627"/>
              <a:ext cx="282774" cy="282774"/>
            </a:xfrm>
            <a:prstGeom prst="rect">
              <a:avLst/>
            </a:prstGeom>
          </p:spPr>
        </p:pic>
        <p:pic>
          <p:nvPicPr>
            <p:cNvPr id="104" name="Picture 10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1403067"/>
              <a:ext cx="282774" cy="282774"/>
            </a:xfrm>
            <a:prstGeom prst="rect">
              <a:avLst/>
            </a:prstGeom>
          </p:spPr>
        </p:pic>
        <p:pic>
          <p:nvPicPr>
            <p:cNvPr id="105" name="Picture 104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1644635"/>
              <a:ext cx="282774" cy="282774"/>
            </a:xfrm>
            <a:prstGeom prst="rect">
              <a:avLst/>
            </a:prstGeom>
          </p:spPr>
        </p:pic>
        <p:pic>
          <p:nvPicPr>
            <p:cNvPr id="106" name="Picture 105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1163627"/>
              <a:ext cx="282774" cy="282774"/>
            </a:xfrm>
            <a:prstGeom prst="rect">
              <a:avLst/>
            </a:prstGeom>
          </p:spPr>
        </p:pic>
        <p:pic>
          <p:nvPicPr>
            <p:cNvPr id="107" name="Picture 106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1163627"/>
              <a:ext cx="282774" cy="282774"/>
            </a:xfrm>
            <a:prstGeom prst="rect">
              <a:avLst/>
            </a:prstGeom>
          </p:spPr>
        </p:pic>
        <p:pic>
          <p:nvPicPr>
            <p:cNvPr id="108" name="Picture 107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1644635"/>
              <a:ext cx="282774" cy="282774"/>
            </a:xfrm>
            <a:prstGeom prst="rect">
              <a:avLst/>
            </a:prstGeom>
          </p:spPr>
        </p:pic>
        <p:pic>
          <p:nvPicPr>
            <p:cNvPr id="109" name="Picture 108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1403067"/>
              <a:ext cx="282774" cy="282774"/>
            </a:xfrm>
            <a:prstGeom prst="rect">
              <a:avLst/>
            </a:prstGeom>
          </p:spPr>
        </p:pic>
        <p:pic>
          <p:nvPicPr>
            <p:cNvPr id="110" name="Picture 109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1163627"/>
              <a:ext cx="282774" cy="282774"/>
            </a:xfrm>
            <a:prstGeom prst="rect">
              <a:avLst/>
            </a:prstGeom>
          </p:spPr>
        </p:pic>
        <p:pic>
          <p:nvPicPr>
            <p:cNvPr id="114" name="Picture 11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1644635"/>
              <a:ext cx="282774" cy="282774"/>
            </a:xfrm>
            <a:prstGeom prst="rect">
              <a:avLst/>
            </a:prstGeom>
          </p:spPr>
        </p:pic>
        <p:pic>
          <p:nvPicPr>
            <p:cNvPr id="115" name="Picture 114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2118549"/>
              <a:ext cx="282774" cy="282774"/>
            </a:xfrm>
            <a:prstGeom prst="rect">
              <a:avLst/>
            </a:prstGeom>
          </p:spPr>
        </p:pic>
        <p:pic>
          <p:nvPicPr>
            <p:cNvPr id="116" name="Picture 115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2366589"/>
              <a:ext cx="282774" cy="282774"/>
            </a:xfrm>
            <a:prstGeom prst="rect">
              <a:avLst/>
            </a:prstGeom>
          </p:spPr>
        </p:pic>
        <p:pic>
          <p:nvPicPr>
            <p:cNvPr id="117" name="Picture 116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2118549"/>
              <a:ext cx="282774" cy="282774"/>
            </a:xfrm>
            <a:prstGeom prst="rect">
              <a:avLst/>
            </a:prstGeom>
          </p:spPr>
        </p:pic>
        <p:pic>
          <p:nvPicPr>
            <p:cNvPr id="118" name="Picture 117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1879109"/>
              <a:ext cx="282774" cy="282774"/>
            </a:xfrm>
            <a:prstGeom prst="rect">
              <a:avLst/>
            </a:prstGeom>
          </p:spPr>
        </p:pic>
        <p:pic>
          <p:nvPicPr>
            <p:cNvPr id="119" name="Picture 118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2118549"/>
              <a:ext cx="282774" cy="282774"/>
            </a:xfrm>
            <a:prstGeom prst="rect">
              <a:avLst/>
            </a:prstGeom>
          </p:spPr>
        </p:pic>
        <p:pic>
          <p:nvPicPr>
            <p:cNvPr id="120" name="Picture 119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2366589"/>
              <a:ext cx="282774" cy="282774"/>
            </a:xfrm>
            <a:prstGeom prst="rect">
              <a:avLst/>
            </a:prstGeom>
          </p:spPr>
        </p:pic>
        <p:pic>
          <p:nvPicPr>
            <p:cNvPr id="121" name="Picture 120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1879109"/>
              <a:ext cx="282774" cy="282774"/>
            </a:xfrm>
            <a:prstGeom prst="rect">
              <a:avLst/>
            </a:prstGeom>
          </p:spPr>
        </p:pic>
        <p:pic>
          <p:nvPicPr>
            <p:cNvPr id="122" name="Picture 121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1879109"/>
              <a:ext cx="282774" cy="282774"/>
            </a:xfrm>
            <a:prstGeom prst="rect">
              <a:avLst/>
            </a:prstGeom>
          </p:spPr>
        </p:pic>
        <p:pic>
          <p:nvPicPr>
            <p:cNvPr id="125" name="Picture 124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2364565"/>
              <a:ext cx="282774" cy="282774"/>
            </a:xfrm>
            <a:prstGeom prst="rect">
              <a:avLst/>
            </a:prstGeom>
          </p:spPr>
        </p:pic>
        <p:pic>
          <p:nvPicPr>
            <p:cNvPr id="126" name="Picture 125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2118549"/>
              <a:ext cx="282774" cy="282774"/>
            </a:xfrm>
            <a:prstGeom prst="rect">
              <a:avLst/>
            </a:prstGeom>
          </p:spPr>
        </p:pic>
        <p:pic>
          <p:nvPicPr>
            <p:cNvPr id="127" name="Picture 126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1879109"/>
              <a:ext cx="282774" cy="282774"/>
            </a:xfrm>
            <a:prstGeom prst="rect">
              <a:avLst/>
            </a:prstGeom>
          </p:spPr>
        </p:pic>
        <p:pic>
          <p:nvPicPr>
            <p:cNvPr id="128" name="Picture 127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2355697"/>
              <a:ext cx="282774" cy="282774"/>
            </a:xfrm>
            <a:prstGeom prst="rect">
              <a:avLst/>
            </a:prstGeom>
          </p:spPr>
        </p:pic>
        <p:pic>
          <p:nvPicPr>
            <p:cNvPr id="129" name="Picture 128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1163627"/>
              <a:ext cx="282774" cy="282774"/>
            </a:xfrm>
            <a:prstGeom prst="rect">
              <a:avLst/>
            </a:prstGeom>
          </p:spPr>
        </p:pic>
        <p:pic>
          <p:nvPicPr>
            <p:cNvPr id="130" name="Picture 129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1403067"/>
              <a:ext cx="282774" cy="282774"/>
            </a:xfrm>
            <a:prstGeom prst="rect">
              <a:avLst/>
            </a:prstGeom>
          </p:spPr>
        </p:pic>
        <p:pic>
          <p:nvPicPr>
            <p:cNvPr id="131" name="Picture 130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1644635"/>
              <a:ext cx="282774" cy="282774"/>
            </a:xfrm>
            <a:prstGeom prst="rect">
              <a:avLst/>
            </a:prstGeom>
          </p:spPr>
        </p:pic>
        <p:pic>
          <p:nvPicPr>
            <p:cNvPr id="133" name="Picture 132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1879109"/>
              <a:ext cx="282774" cy="282774"/>
            </a:xfrm>
            <a:prstGeom prst="rect">
              <a:avLst/>
            </a:prstGeom>
          </p:spPr>
        </p:pic>
        <p:pic>
          <p:nvPicPr>
            <p:cNvPr id="134" name="Picture 13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2118549"/>
              <a:ext cx="282774" cy="282774"/>
            </a:xfrm>
            <a:prstGeom prst="rect">
              <a:avLst/>
            </a:prstGeom>
          </p:spPr>
        </p:pic>
        <p:pic>
          <p:nvPicPr>
            <p:cNvPr id="135" name="Picture 134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2353647"/>
              <a:ext cx="282774" cy="282774"/>
            </a:xfrm>
            <a:prstGeom prst="rect">
              <a:avLst/>
            </a:prstGeom>
          </p:spPr>
        </p:pic>
        <p:pic>
          <p:nvPicPr>
            <p:cNvPr id="98" name="Picture 97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2597466"/>
              <a:ext cx="282774" cy="282774"/>
            </a:xfrm>
            <a:prstGeom prst="rect">
              <a:avLst/>
            </a:prstGeom>
          </p:spPr>
        </p:pic>
        <p:pic>
          <p:nvPicPr>
            <p:cNvPr id="132" name="Picture 131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2050" y="2854441"/>
              <a:ext cx="282774" cy="282774"/>
            </a:xfrm>
            <a:prstGeom prst="rect">
              <a:avLst/>
            </a:prstGeom>
          </p:spPr>
        </p:pic>
        <p:pic>
          <p:nvPicPr>
            <p:cNvPr id="189" name="Picture 188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8846" y="2854441"/>
              <a:ext cx="282774" cy="282774"/>
            </a:xfrm>
            <a:prstGeom prst="rect">
              <a:avLst/>
            </a:prstGeom>
          </p:spPr>
        </p:pic>
        <p:pic>
          <p:nvPicPr>
            <p:cNvPr id="190" name="Picture 189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125" y="2854441"/>
              <a:ext cx="282774" cy="282774"/>
            </a:xfrm>
            <a:prstGeom prst="rect">
              <a:avLst/>
            </a:prstGeom>
          </p:spPr>
        </p:pic>
        <p:pic>
          <p:nvPicPr>
            <p:cNvPr id="191" name="Picture 190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946" y="2854441"/>
              <a:ext cx="282774" cy="282774"/>
            </a:xfrm>
            <a:prstGeom prst="rect">
              <a:avLst/>
            </a:prstGeom>
          </p:spPr>
        </p:pic>
        <p:pic>
          <p:nvPicPr>
            <p:cNvPr id="192" name="Picture 191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351" y="2854441"/>
              <a:ext cx="282774" cy="282774"/>
            </a:xfrm>
            <a:prstGeom prst="rect">
              <a:avLst/>
            </a:prstGeom>
          </p:spPr>
        </p:pic>
        <p:pic>
          <p:nvPicPr>
            <p:cNvPr id="193" name="Picture 192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3051" y="2854441"/>
              <a:ext cx="282774" cy="282774"/>
            </a:xfrm>
            <a:prstGeom prst="rect">
              <a:avLst/>
            </a:prstGeom>
          </p:spPr>
        </p:pic>
        <p:pic>
          <p:nvPicPr>
            <p:cNvPr id="194" name="Picture 193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8172" y="2854441"/>
              <a:ext cx="282774" cy="282774"/>
            </a:xfrm>
            <a:prstGeom prst="rect">
              <a:avLst/>
            </a:prstGeom>
          </p:spPr>
        </p:pic>
        <p:pic>
          <p:nvPicPr>
            <p:cNvPr id="195" name="Picture 194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1161043"/>
              <a:ext cx="282774" cy="282774"/>
            </a:xfrm>
            <a:prstGeom prst="rect">
              <a:avLst/>
            </a:prstGeom>
          </p:spPr>
        </p:pic>
        <p:pic>
          <p:nvPicPr>
            <p:cNvPr id="196" name="Picture 195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1400483"/>
              <a:ext cx="282774" cy="282774"/>
            </a:xfrm>
            <a:prstGeom prst="rect">
              <a:avLst/>
            </a:prstGeom>
          </p:spPr>
        </p:pic>
        <p:pic>
          <p:nvPicPr>
            <p:cNvPr id="197" name="Picture 196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1642051"/>
              <a:ext cx="282774" cy="282774"/>
            </a:xfrm>
            <a:prstGeom prst="rect">
              <a:avLst/>
            </a:prstGeom>
          </p:spPr>
        </p:pic>
        <p:pic>
          <p:nvPicPr>
            <p:cNvPr id="198" name="Picture 197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1876525"/>
              <a:ext cx="282774" cy="282774"/>
            </a:xfrm>
            <a:prstGeom prst="rect">
              <a:avLst/>
            </a:prstGeom>
          </p:spPr>
        </p:pic>
        <p:pic>
          <p:nvPicPr>
            <p:cNvPr id="199" name="Picture 198" descr="twoTeal.png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2115965"/>
              <a:ext cx="282774" cy="282774"/>
            </a:xfrm>
            <a:prstGeom prst="rect">
              <a:avLst/>
            </a:prstGeom>
          </p:spPr>
        </p:pic>
        <p:pic>
          <p:nvPicPr>
            <p:cNvPr id="200" name="Picture 199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2355554"/>
              <a:ext cx="282774" cy="282774"/>
            </a:xfrm>
            <a:prstGeom prst="rect">
              <a:avLst/>
            </a:prstGeom>
          </p:spPr>
        </p:pic>
        <p:pic>
          <p:nvPicPr>
            <p:cNvPr id="201" name="Picture 200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2594882"/>
              <a:ext cx="282774" cy="282774"/>
            </a:xfrm>
            <a:prstGeom prst="rect">
              <a:avLst/>
            </a:prstGeom>
          </p:spPr>
        </p:pic>
        <p:pic>
          <p:nvPicPr>
            <p:cNvPr id="202" name="Picture 201" descr="twoOrange.png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9075" y="2851857"/>
              <a:ext cx="282774" cy="282774"/>
            </a:xfrm>
            <a:prstGeom prst="rect">
              <a:avLst/>
            </a:prstGeom>
          </p:spPr>
        </p:pic>
      </p:grpSp>
      <p:pic>
        <p:nvPicPr>
          <p:cNvPr id="203" name="Picture 202" descr="twoOrange.png"/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45" y="2169083"/>
            <a:ext cx="282774" cy="282774"/>
          </a:xfrm>
          <a:prstGeom prst="rect">
            <a:avLst/>
          </a:prstGeom>
        </p:spPr>
      </p:pic>
      <p:cxnSp>
        <p:nvCxnSpPr>
          <p:cNvPr id="204" name="Straight Arrow Connector 203"/>
          <p:cNvCxnSpPr/>
          <p:nvPr/>
        </p:nvCxnSpPr>
        <p:spPr>
          <a:xfrm>
            <a:off x="4721166" y="2354169"/>
            <a:ext cx="1173699" cy="0"/>
          </a:xfrm>
          <a:prstGeom prst="straightConnector1">
            <a:avLst/>
          </a:prstGeom>
          <a:ln w="19050" cmpd="sng">
            <a:solidFill>
              <a:srgbClr val="7F7F7F"/>
            </a:solidFill>
            <a:tailEnd type="arrow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3138032" y="3530250"/>
            <a:ext cx="1583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Cousins matches</a:t>
            </a:r>
          </a:p>
          <a:p>
            <a:pPr algn="ctr"/>
            <a:r>
              <a:rPr lang="en-US" sz="1400" dirty="0" smtClean="0"/>
              <a:t>(0.46% of the database)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6377448" y="3530250"/>
            <a:ext cx="1986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Cousins matches’ matches</a:t>
            </a:r>
          </a:p>
          <a:p>
            <a:pPr algn="ctr"/>
            <a:r>
              <a:rPr lang="en-US" sz="1400" dirty="0" smtClean="0"/>
              <a:t>(&gt;90% of the database)</a:t>
            </a:r>
          </a:p>
        </p:txBody>
      </p:sp>
    </p:spTree>
    <p:extLst>
      <p:ext uri="{BB962C8B-B14F-4D97-AF65-F5344CB8AC3E}">
        <p14:creationId xmlns:p14="http://schemas.microsoft.com/office/powerpoint/2010/main" val="7605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454025" y="330200"/>
            <a:ext cx="8051800" cy="575752"/>
          </a:xfrm>
        </p:spPr>
        <p:txBody>
          <a:bodyPr/>
          <a:lstStyle/>
          <a:p>
            <a:r>
              <a:rPr lang="en-US" dirty="0" smtClean="0">
                <a:ea typeface="MS PGothic" charset="0"/>
              </a:rPr>
              <a:t>Why DNA matching is so powerful</a:t>
            </a:r>
            <a:endParaRPr lang="en-US" dirty="0">
              <a:ea typeface="MS P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942" y="302870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number of ways I could pick two different people in this room: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40755" y="1026456"/>
            <a:ext cx="31673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009CD5"/>
                </a:solidFill>
              </a:rPr>
              <a:t>0.0001875</a:t>
            </a:r>
            <a:endParaRPr lang="en-US" sz="5400" dirty="0">
              <a:solidFill>
                <a:srgbClr val="009CD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942" y="1240344"/>
            <a:ext cx="40671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Chance that a random pair of individuals share</a:t>
            </a:r>
          </a:p>
          <a:p>
            <a:r>
              <a:rPr lang="en-US" dirty="0"/>
              <a:t>e</a:t>
            </a:r>
            <a:r>
              <a:rPr lang="en-US" dirty="0" smtClean="0"/>
              <a:t>nough DNA to be considered 4</a:t>
            </a:r>
            <a:r>
              <a:rPr lang="en-US" baseline="30000" dirty="0" smtClean="0"/>
              <a:t>th</a:t>
            </a:r>
            <a:r>
              <a:rPr lang="en-US" dirty="0" smtClean="0"/>
              <a:t> cousins: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40755" y="2896892"/>
            <a:ext cx="21123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009CD5"/>
                </a:solidFill>
              </a:rPr>
              <a:t>19,900</a:t>
            </a:r>
            <a:endParaRPr lang="en-US" sz="5400" dirty="0">
              <a:solidFill>
                <a:srgbClr val="009CD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40755" y="3832109"/>
            <a:ext cx="19074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>
                <a:solidFill>
                  <a:srgbClr val="009CD5"/>
                </a:solidFill>
              </a:rPr>
              <a:t>97.6%</a:t>
            </a:r>
            <a:endParaRPr lang="en-US" sz="5400" dirty="0">
              <a:solidFill>
                <a:srgbClr val="009CD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942" y="4045997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Chance that there is at least one pair of genetic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/>
              <a:t>c</a:t>
            </a:r>
            <a:r>
              <a:rPr lang="en-US" dirty="0" smtClean="0"/>
              <a:t>ousin pairs in the room: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40755" y="1961674"/>
            <a:ext cx="1237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9CD5"/>
                </a:solidFill>
              </a:rPr>
              <a:t>2</a:t>
            </a:r>
            <a:r>
              <a:rPr lang="en-US" sz="5400" dirty="0" smtClean="0">
                <a:solidFill>
                  <a:srgbClr val="009CD5"/>
                </a:solidFill>
              </a:rPr>
              <a:t>00</a:t>
            </a:r>
            <a:endParaRPr lang="en-US" sz="5400" dirty="0">
              <a:solidFill>
                <a:srgbClr val="009CD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8942" y="2257636"/>
            <a:ext cx="27883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Number of people in the room: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ACA8C3-73D2-714B-8C89-806DA360C9F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3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46" y="164217"/>
            <a:ext cx="2235500" cy="459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685" y="164218"/>
            <a:ext cx="4359297" cy="2109924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1959"/>
          <a:stretch/>
        </p:blipFill>
        <p:spPr>
          <a:xfrm>
            <a:off x="5610576" y="1867382"/>
            <a:ext cx="3476314" cy="1883661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329" y="2809213"/>
            <a:ext cx="3784749" cy="1949885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009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9ACB3D-CD17-BE40-A675-6BB9852E241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790" y="179503"/>
            <a:ext cx="3248170" cy="465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017536" y="756647"/>
            <a:ext cx="4678984" cy="3697755"/>
          </a:xfrm>
        </p:spPr>
        <p:txBody>
          <a:bodyPr/>
          <a:lstStyle/>
          <a:p>
            <a:r>
              <a:rPr lang="en-US" dirty="0" smtClean="0"/>
              <a:t>For the first time in the Census 2000, people could self-identify with more than one race</a:t>
            </a:r>
          </a:p>
          <a:p>
            <a:r>
              <a:rPr lang="en-US" dirty="0" smtClean="0"/>
              <a:t>Black of African American – a person having origin in </a:t>
            </a:r>
            <a:r>
              <a:rPr lang="en-US" i="1" u="sng" dirty="0" smtClean="0"/>
              <a:t>any </a:t>
            </a:r>
            <a:r>
              <a:rPr lang="en-US" dirty="0" smtClean="0"/>
              <a:t>of the Black racial groups of Africa.</a:t>
            </a:r>
          </a:p>
          <a:p>
            <a:r>
              <a:rPr lang="en-US" dirty="0" smtClean="0"/>
              <a:t>Under my team’s definition, I am not </a:t>
            </a:r>
            <a:r>
              <a:rPr lang="en-US" dirty="0"/>
              <a:t>“Hispanic.” </a:t>
            </a:r>
            <a:endParaRPr lang="en-US" dirty="0" smtClean="0"/>
          </a:p>
          <a:p>
            <a:r>
              <a:rPr lang="en-US" dirty="0"/>
              <a:t>Under my team’s definition, Vanessa Williams is not “African American.” </a:t>
            </a:r>
          </a:p>
        </p:txBody>
      </p:sp>
    </p:spTree>
    <p:extLst>
      <p:ext uri="{BB962C8B-B14F-4D97-AF65-F5344CB8AC3E}">
        <p14:creationId xmlns:p14="http://schemas.microsoft.com/office/powerpoint/2010/main" val="357535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058E-6 -4.89355E-6 L -0.29659 -0.001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39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Trebuchet MS" pitchFamily="34" charset="0"/>
                <a:cs typeface="Trebuchet MS" pitchFamily="34" charset="0"/>
              </a:rPr>
              <a:t>Who we are</a:t>
            </a:r>
          </a:p>
        </p:txBody>
      </p:sp>
      <p:pic>
        <p:nvPicPr>
          <p:cNvPr id="56323" name="Picture 38" descr="IMG_0807_crop.JPG"/>
          <p:cNvPicPr>
            <a:picLocks/>
          </p:cNvPicPr>
          <p:nvPr/>
        </p:nvPicPr>
        <p:blipFill rotWithShape="1">
          <a:blip r:embed="rId2"/>
          <a:srcRect l="16152" t="5846" r="12971" b="13860"/>
          <a:stretch/>
        </p:blipFill>
        <p:spPr bwMode="auto">
          <a:xfrm>
            <a:off x="2096176" y="3100015"/>
            <a:ext cx="82451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 bwMode="auto">
          <a:xfrm>
            <a:off x="2181709" y="2621803"/>
            <a:ext cx="657225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0" hangingPunct="0">
              <a:defRPr/>
            </a:pPr>
            <a:r>
              <a:rPr lang="en-US" sz="1050" kern="0" dirty="0">
                <a:solidFill>
                  <a:schemeClr val="bg1"/>
                </a:solidFill>
                <a:latin typeface="+mj-lt"/>
                <a:ea typeface="MS PGothic" pitchFamily="34" charset="-128"/>
                <a:cs typeface="Helvetica Neue Light"/>
              </a:rPr>
              <a:t>Natalie </a:t>
            </a:r>
            <a:r>
              <a:rPr lang="en-US" sz="1050" kern="0" dirty="0" err="1">
                <a:solidFill>
                  <a:schemeClr val="bg1"/>
                </a:solidFill>
                <a:latin typeface="+mj-lt"/>
                <a:ea typeface="MS PGothic" pitchFamily="34" charset="-128"/>
                <a:cs typeface="Helvetica Neue Light"/>
              </a:rPr>
              <a:t>Myres</a:t>
            </a:r>
            <a:endParaRPr lang="en-US" sz="1050" kern="0" dirty="0">
              <a:solidFill>
                <a:schemeClr val="bg1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2995302" y="2622856"/>
            <a:ext cx="725488" cy="322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0" hangingPunct="0">
              <a:defRPr/>
            </a:pPr>
            <a:r>
              <a:rPr lang="en-US" sz="1050" kern="0" dirty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Jake</a:t>
            </a:r>
          </a:p>
          <a:p>
            <a:pPr algn="ctr" eaLnBrk="0" hangingPunct="0">
              <a:defRPr/>
            </a:pPr>
            <a:r>
              <a:rPr lang="en-US" sz="1050" kern="0" dirty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Byrnes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1370497" y="2616577"/>
            <a:ext cx="633412" cy="322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0" hangingPunct="0">
              <a:defRPr/>
            </a:pPr>
            <a:r>
              <a:rPr lang="en-US" sz="1050" kern="0" dirty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Catherine Ball</a:t>
            </a:r>
          </a:p>
        </p:txBody>
      </p:sp>
      <p:pic>
        <p:nvPicPr>
          <p:cNvPr id="56330" name="Picture 47" descr="IMG_1440.jp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9976" y="1425134"/>
            <a:ext cx="8223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 bwMode="auto">
          <a:xfrm>
            <a:off x="3914438" y="2614171"/>
            <a:ext cx="533400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Keith </a:t>
            </a:r>
            <a:r>
              <a:rPr lang="en-US" sz="1050" dirty="0" err="1">
                <a:solidFill>
                  <a:prstClr val="white"/>
                </a:solidFill>
                <a:latin typeface="+mj-lt"/>
                <a:cs typeface="Helvetica Neue Light"/>
              </a:rPr>
              <a:t>Noto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515135" y="4290640"/>
            <a:ext cx="533400" cy="322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Yong Wang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1359414" y="4289052"/>
            <a:ext cx="533400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Ross Curtis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4703818" y="2624932"/>
            <a:ext cx="688975" cy="322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Mathew Barber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2132526" y="4284290"/>
            <a:ext cx="636587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Julie </a:t>
            </a:r>
            <a:r>
              <a:rPr lang="en-US" sz="1050" dirty="0" err="1">
                <a:solidFill>
                  <a:prstClr val="white"/>
                </a:solidFill>
                <a:latin typeface="+mj-lt"/>
                <a:cs typeface="Helvetica Neue Light"/>
              </a:rPr>
              <a:t>Granka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495871" y="2623391"/>
            <a:ext cx="696912" cy="3222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eaLnBrk="0" hangingPunct="0">
              <a:defRPr/>
            </a:pPr>
            <a:r>
              <a:rPr lang="en-US" sz="1050" kern="0" dirty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Ken</a:t>
            </a:r>
          </a:p>
          <a:p>
            <a:pPr algn="ctr" eaLnBrk="0" hangingPunct="0">
              <a:defRPr/>
            </a:pPr>
            <a:r>
              <a:rPr lang="en-US" sz="1050" kern="0" dirty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Chahine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12938" y="731838"/>
            <a:ext cx="1828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 err="1">
                <a:solidFill>
                  <a:schemeClr val="bg1"/>
                </a:solidFill>
                <a:latin typeface="+mj-lt"/>
                <a:cs typeface="+mn-cs"/>
              </a:rPr>
              <a:t>AncestryDNA</a:t>
            </a:r>
            <a:r>
              <a:rPr lang="en-US" sz="1800" dirty="0">
                <a:solidFill>
                  <a:schemeClr val="bg1"/>
                </a:solidFill>
                <a:latin typeface="+mj-lt"/>
                <a:cs typeface="+mn-cs"/>
              </a:rPr>
              <a:t> Science Team</a:t>
            </a:r>
          </a:p>
        </p:txBody>
      </p:sp>
      <p:pic>
        <p:nvPicPr>
          <p:cNvPr id="56339" name="Picture 70" descr="IMG_1354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637" y="3096858"/>
            <a:ext cx="8223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0" name="Picture 71" descr="IMG_1410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66346" y="3100015"/>
            <a:ext cx="8239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1" name="Picture 72" descr="IMG_1407.jpg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3848" y="1435101"/>
            <a:ext cx="8223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2" name="Picture 7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69003" y="1431925"/>
            <a:ext cx="8239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74"/>
          <p:cNvSpPr txBox="1"/>
          <p:nvPr/>
        </p:nvSpPr>
        <p:spPr bwMode="auto">
          <a:xfrm>
            <a:off x="7892522" y="2617787"/>
            <a:ext cx="1165225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Carlos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Bustamante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pic>
        <p:nvPicPr>
          <p:cNvPr id="56344" name="Picture 75"/>
          <p:cNvPicPr>
            <a:picLocks/>
          </p:cNvPicPr>
          <p:nvPr/>
        </p:nvPicPr>
        <p:blipFill>
          <a:blip r:embed="rId8"/>
          <a:srcRect l="13120" r="21941" b="18839"/>
          <a:stretch>
            <a:fillRect/>
          </a:stretch>
        </p:blipFill>
        <p:spPr bwMode="auto">
          <a:xfrm>
            <a:off x="6839217" y="3092450"/>
            <a:ext cx="822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TextBox 76"/>
          <p:cNvSpPr txBox="1"/>
          <p:nvPr/>
        </p:nvSpPr>
        <p:spPr bwMode="auto">
          <a:xfrm>
            <a:off x="6840804" y="4276199"/>
            <a:ext cx="803275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Mark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Daly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pic>
        <p:nvPicPr>
          <p:cNvPr id="56346" name="Picture 77"/>
          <p:cNvPicPr>
            <a:picLocks/>
          </p:cNvPicPr>
          <p:nvPr/>
        </p:nvPicPr>
        <p:blipFill>
          <a:blip r:embed="rId9"/>
          <a:srcRect l="4285" t="5438" r="9511" b="681"/>
          <a:stretch>
            <a:fillRect/>
          </a:stretch>
        </p:blipFill>
        <p:spPr bwMode="auto">
          <a:xfrm>
            <a:off x="6395243" y="1435100"/>
            <a:ext cx="822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8" name="Picture 79"/>
          <p:cNvPicPr>
            <a:picLocks/>
          </p:cNvPicPr>
          <p:nvPr/>
        </p:nvPicPr>
        <p:blipFill>
          <a:blip r:embed="rId10"/>
          <a:srcRect l="18143" t="1212" r="7217" b="15736"/>
          <a:stretch>
            <a:fillRect/>
          </a:stretch>
        </p:blipFill>
        <p:spPr bwMode="auto">
          <a:xfrm>
            <a:off x="7664717" y="3092450"/>
            <a:ext cx="822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/>
          <p:nvPr/>
        </p:nvSpPr>
        <p:spPr bwMode="auto">
          <a:xfrm>
            <a:off x="7528192" y="4284290"/>
            <a:ext cx="1123950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John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prstClr val="white"/>
                </a:solidFill>
                <a:latin typeface="+mj-lt"/>
                <a:cs typeface="Helvetica Neue Light"/>
              </a:rPr>
              <a:t>Novembre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pic>
        <p:nvPicPr>
          <p:cNvPr id="56350" name="Picture 81"/>
          <p:cNvPicPr>
            <a:picLocks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31329" y="1435100"/>
            <a:ext cx="82391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Box 82"/>
          <p:cNvSpPr txBox="1"/>
          <p:nvPr/>
        </p:nvSpPr>
        <p:spPr bwMode="auto">
          <a:xfrm>
            <a:off x="7081310" y="2622550"/>
            <a:ext cx="1125537" cy="323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+mj-lt"/>
                <a:cs typeface="Helvetica Neue Light"/>
              </a:rPr>
              <a:t>Jeffrey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prstClr val="white"/>
                </a:solidFill>
                <a:latin typeface="+mj-lt"/>
                <a:cs typeface="Helvetica Neue Light"/>
              </a:rPr>
              <a:t>Botkin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729679" y="709613"/>
            <a:ext cx="1828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latin typeface="+mj-lt"/>
                <a:cs typeface="+mn-cs"/>
              </a:rPr>
              <a:t>Scientific</a:t>
            </a:r>
          </a:p>
          <a:p>
            <a:pPr algn="ctr">
              <a:defRPr/>
            </a:pPr>
            <a:r>
              <a:rPr lang="en-US" sz="1800" dirty="0">
                <a:solidFill>
                  <a:srgbClr val="FFFFFF"/>
                </a:solidFill>
                <a:latin typeface="+mj-lt"/>
                <a:cs typeface="+mn-cs"/>
              </a:rPr>
              <a:t>Advisory Board</a:t>
            </a:r>
          </a:p>
        </p:txBody>
      </p:sp>
      <p:pic>
        <p:nvPicPr>
          <p:cNvPr id="56357" name="Picture 42" descr="IMG_1380.jpg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32865" y="1427468"/>
            <a:ext cx="822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8" name="Picture 37" descr="1L5A9408-2-2700777129-O.jpg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70217" y="1427468"/>
            <a:ext cx="8223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9" name="Picture 40" descr="natalie.tiff"/>
          <p:cNvPicPr>
            <a:picLocks/>
          </p:cNvPicPr>
          <p:nvPr/>
        </p:nvPicPr>
        <p:blipFill>
          <a:blip r:embed="rId14"/>
          <a:srcRect l="8470" t="-2580" r="21458" b="4129"/>
          <a:stretch>
            <a:fillRect/>
          </a:stretch>
        </p:blipFill>
        <p:spPr bwMode="auto">
          <a:xfrm>
            <a:off x="2099953" y="1395718"/>
            <a:ext cx="82073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60" name="Picture 66"/>
          <p:cNvPicPr>
            <a:picLocks/>
          </p:cNvPicPr>
          <p:nvPr/>
        </p:nvPicPr>
        <p:blipFill>
          <a:blip r:embed="rId15"/>
          <a:srcRect l="4362" t="17381" r="30386" b="16898"/>
          <a:stretch>
            <a:fillRect/>
          </a:stretch>
        </p:blipFill>
        <p:spPr bwMode="auto">
          <a:xfrm>
            <a:off x="433069" y="1427468"/>
            <a:ext cx="8223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 bwMode="auto">
          <a:xfrm>
            <a:off x="6258174" y="2649637"/>
            <a:ext cx="1125537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prstClr val="white"/>
                </a:solidFill>
                <a:latin typeface="+mj-lt"/>
                <a:cs typeface="Helvetica Neue Light"/>
              </a:rPr>
              <a:t>Philip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 err="1" smtClean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Awadalla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2979793" y="4296846"/>
            <a:ext cx="636587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prstClr val="white"/>
                </a:solidFill>
                <a:latin typeface="+mj-lt"/>
                <a:cs typeface="Helvetica Neue Light"/>
              </a:rPr>
              <a:t>Peter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 err="1" smtClean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Carbonetto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/>
          <a:srcRect l="19573" r="10074"/>
          <a:stretch/>
        </p:blipFill>
        <p:spPr>
          <a:xfrm>
            <a:off x="3764884" y="3103595"/>
            <a:ext cx="837111" cy="118983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 bwMode="auto">
          <a:xfrm>
            <a:off x="3809255" y="4284975"/>
            <a:ext cx="636587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/>
                </a:solidFill>
                <a:latin typeface="+mj-lt"/>
                <a:cs typeface="Helvetica Neue Light"/>
              </a:rPr>
              <a:t>Eunjung</a:t>
            </a:r>
            <a:endParaRPr lang="en-US" sz="1050" dirty="0" smtClean="0">
              <a:solidFill>
                <a:prstClr val="white"/>
              </a:solidFill>
              <a:latin typeface="+mj-lt"/>
              <a:cs typeface="Helvetica Neue Ligh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kern="0" dirty="0" smtClean="0">
                <a:solidFill>
                  <a:prstClr val="white"/>
                </a:solidFill>
                <a:latin typeface="+mj-lt"/>
                <a:ea typeface="MS PGothic" pitchFamily="34" charset="-128"/>
                <a:cs typeface="Helvetica Neue Light"/>
              </a:rPr>
              <a:t>Han</a:t>
            </a:r>
            <a:endParaRPr lang="en-US" sz="1050" kern="0" dirty="0">
              <a:solidFill>
                <a:prstClr val="white"/>
              </a:solidFill>
              <a:latin typeface="+mj-lt"/>
              <a:ea typeface="MS PGothic" pitchFamily="34" charset="-128"/>
              <a:cs typeface="Helvetica Neue Light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4703818" y="4303541"/>
            <a:ext cx="636587" cy="3231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smtClean="0">
                <a:solidFill>
                  <a:prstClr val="white"/>
                </a:solidFill>
                <a:latin typeface="+mj-lt"/>
                <a:cs typeface="Helvetica Neue Light"/>
              </a:rPr>
              <a:t>Amir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 smtClean="0">
                <a:solidFill>
                  <a:prstClr val="white"/>
                </a:solidFill>
                <a:latin typeface="+mj-lt"/>
                <a:cs typeface="Helvetica Neue Light"/>
              </a:rPr>
              <a:t>Kermany</a:t>
            </a:r>
            <a:endParaRPr lang="en-US" sz="1050" dirty="0" smtClean="0">
              <a:solidFill>
                <a:prstClr val="white"/>
              </a:solidFill>
              <a:latin typeface="+mj-lt"/>
              <a:cs typeface="Helvetica Neue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14706" r="17921"/>
          <a:stretch/>
        </p:blipFill>
        <p:spPr>
          <a:xfrm>
            <a:off x="4621383" y="3101734"/>
            <a:ext cx="843872" cy="1200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12600" t="5071" r="17393" b="8632"/>
          <a:stretch/>
        </p:blipFill>
        <p:spPr>
          <a:xfrm>
            <a:off x="2940079" y="3101182"/>
            <a:ext cx="800099" cy="11966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2CDB35-04A9-1A49-800E-F59ADE7FA21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8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79" y="246944"/>
            <a:ext cx="8105446" cy="948444"/>
          </a:xfrm>
        </p:spPr>
        <p:txBody>
          <a:bodyPr/>
          <a:lstStyle/>
          <a:p>
            <a:r>
              <a:rPr lang="en-US" sz="3000" dirty="0" smtClean="0">
                <a:solidFill>
                  <a:srgbClr val="4F4C48"/>
                </a:solidFill>
              </a:rPr>
              <a:t>Test results: genetic ethnicity &amp; matches</a:t>
            </a:r>
            <a:endParaRPr lang="en-US" sz="3000" dirty="0"/>
          </a:p>
        </p:txBody>
      </p:sp>
      <p:pic>
        <p:nvPicPr>
          <p:cNvPr id="5" name="Picture 4" descr="Screen Shot 2014-05-27 at 11.48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83" y="1101568"/>
            <a:ext cx="6453804" cy="3165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816975" y="4407898"/>
            <a:ext cx="179388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E4210C9-8552-430E-A23D-5CA3F4973F6D}" type="slidenum">
              <a:rPr lang="en-US" altLang="en-US" smtClean="0"/>
              <a:pPr/>
              <a:t>4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057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79" y="246944"/>
            <a:ext cx="8105446" cy="948444"/>
          </a:xfrm>
        </p:spPr>
        <p:txBody>
          <a:bodyPr/>
          <a:lstStyle/>
          <a:p>
            <a:r>
              <a:rPr lang="en-US" sz="3000" dirty="0" smtClean="0">
                <a:solidFill>
                  <a:srgbClr val="4F4C48"/>
                </a:solidFill>
              </a:rPr>
              <a:t>Genetic ethnicity</a:t>
            </a:r>
            <a:endParaRPr lang="en-US" sz="3000" dirty="0"/>
          </a:p>
        </p:txBody>
      </p:sp>
      <p:pic>
        <p:nvPicPr>
          <p:cNvPr id="6" name="Picture 5" descr="Screen Shot 2014-05-27 at 11.49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1" y="974509"/>
            <a:ext cx="7305050" cy="3692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816975" y="4407898"/>
            <a:ext cx="179388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E4210C9-8552-430E-A23D-5CA3F4973F6D}" type="slidenum">
              <a:rPr lang="en-US" altLang="en-US" smtClean="0"/>
              <a:pPr/>
              <a:t>5</a:t>
            </a:fld>
            <a:endParaRPr lang="en-US" altLang="en-US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2917246" y="2124300"/>
            <a:ext cx="3533823" cy="1630651"/>
            <a:chOff x="2917246" y="2124300"/>
            <a:chExt cx="3533823" cy="163065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141200" y="2318612"/>
              <a:ext cx="0" cy="863320"/>
            </a:xfrm>
            <a:prstGeom prst="line">
              <a:avLst/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/>
            <p:nvPr/>
          </p:nvCxnSpPr>
          <p:spPr>
            <a:xfrm rot="10800000" flipV="1">
              <a:off x="2917246" y="2843823"/>
              <a:ext cx="1223957" cy="911128"/>
            </a:xfrm>
            <a:prstGeom prst="bentConnector3">
              <a:avLst>
                <a:gd name="adj1" fmla="val 50000"/>
              </a:avLst>
            </a:prstGeom>
            <a:ln w="12700" cmpd="sng"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205622" y="2124300"/>
              <a:ext cx="2245447" cy="12424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2140" y="2318612"/>
              <a:ext cx="2000115" cy="8633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2255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379" y="246944"/>
            <a:ext cx="8105446" cy="948444"/>
          </a:xfrm>
        </p:spPr>
        <p:txBody>
          <a:bodyPr/>
          <a:lstStyle/>
          <a:p>
            <a:r>
              <a:rPr lang="en-US" sz="3000" dirty="0" smtClean="0">
                <a:solidFill>
                  <a:srgbClr val="4F4C48"/>
                </a:solidFill>
              </a:rPr>
              <a:t>Genetic matches</a:t>
            </a:r>
            <a:endParaRPr lang="en-US" sz="30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8816975" y="4713629"/>
            <a:ext cx="179388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E4210C9-8552-430E-A23D-5CA3F4973F6D}" type="slidenum">
              <a:rPr lang="en-US" altLang="en-US" smtClean="0"/>
              <a:pPr/>
              <a:t>6</a:t>
            </a:fld>
            <a:endParaRPr lang="en-US" altLang="en-US" dirty="0" smtClean="0"/>
          </a:p>
        </p:txBody>
      </p:sp>
      <p:pic>
        <p:nvPicPr>
          <p:cNvPr id="7" name="Picture 6" descr="Screen Shot 2014-05-27 at 11.53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0" y="855742"/>
            <a:ext cx="7755888" cy="395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4405193" y="2164230"/>
            <a:ext cx="2635663" cy="808970"/>
            <a:chOff x="4405193" y="2164230"/>
            <a:chExt cx="2635663" cy="808970"/>
          </a:xfrm>
        </p:grpSpPr>
        <p:sp>
          <p:nvSpPr>
            <p:cNvPr id="3" name="Oval 2"/>
            <p:cNvSpPr>
              <a:spLocks noChangeAspect="1"/>
            </p:cNvSpPr>
            <p:nvPr/>
          </p:nvSpPr>
          <p:spPr>
            <a:xfrm>
              <a:off x="6766536" y="2698880"/>
              <a:ext cx="274320" cy="274320"/>
            </a:xfrm>
            <a:prstGeom prst="ellipse">
              <a:avLst/>
            </a:prstGeom>
            <a:no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 smtClean="0"/>
            </a:p>
          </p:txBody>
        </p:sp>
        <p:sp>
          <p:nvSpPr>
            <p:cNvPr id="8" name="Line Callout 2 (Border and Accent Bar) 7"/>
            <p:cNvSpPr/>
            <p:nvPr/>
          </p:nvSpPr>
          <p:spPr>
            <a:xfrm>
              <a:off x="4405193" y="2164230"/>
              <a:ext cx="1372354" cy="327687"/>
            </a:xfrm>
            <a:prstGeom prst="accentBorderCallout2">
              <a:avLst>
                <a:gd name="adj1" fmla="val 57946"/>
                <a:gd name="adj2" fmla="val 106649"/>
                <a:gd name="adj3" fmla="val 91254"/>
                <a:gd name="adj4" fmla="val 127546"/>
                <a:gd name="adj5" fmla="val 161796"/>
                <a:gd name="adj6" fmla="val 162623"/>
              </a:avLst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2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Shaky Leaf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66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209880"/>
            <a:ext cx="8051800" cy="865188"/>
          </a:xfrm>
        </p:spPr>
        <p:txBody>
          <a:bodyPr/>
          <a:lstStyle/>
          <a:p>
            <a:r>
              <a:rPr lang="en-US" dirty="0" smtClean="0">
                <a:solidFill>
                  <a:srgbClr val="4F4C48"/>
                </a:solidFill>
              </a:rPr>
              <a:t>Shared ancestor hints</a:t>
            </a:r>
            <a:endParaRPr lang="en-US" dirty="0">
              <a:solidFill>
                <a:srgbClr val="4F4C48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19"/>
          <a:stretch/>
        </p:blipFill>
        <p:spPr>
          <a:xfrm>
            <a:off x="454025" y="761505"/>
            <a:ext cx="5718253" cy="41726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Line Callout 2 (Border and Accent Bar) 8"/>
          <p:cNvSpPr/>
          <p:nvPr/>
        </p:nvSpPr>
        <p:spPr>
          <a:xfrm>
            <a:off x="6271935" y="2084851"/>
            <a:ext cx="1972919" cy="643796"/>
          </a:xfrm>
          <a:prstGeom prst="accentBorderCallout2">
            <a:avLst>
              <a:gd name="adj1" fmla="val 76114"/>
              <a:gd name="adj2" fmla="val -8333"/>
              <a:gd name="adj3" fmla="val 76114"/>
              <a:gd name="adj4" fmla="val -22953"/>
              <a:gd name="adj5" fmla="val 124153"/>
              <a:gd name="adj6" fmla="val -52975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52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Common ancestor &amp; path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8868" y="2728647"/>
            <a:ext cx="3770210" cy="206385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1392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117790"/>
            <a:ext cx="8051800" cy="865188"/>
          </a:xfrm>
        </p:spPr>
        <p:txBody>
          <a:bodyPr/>
          <a:lstStyle/>
          <a:p>
            <a:r>
              <a:rPr lang="en-US" dirty="0" smtClean="0">
                <a:solidFill>
                  <a:srgbClr val="4F4C48"/>
                </a:solidFill>
              </a:rPr>
              <a:t>What is genetic ethnicity?</a:t>
            </a:r>
            <a:endParaRPr lang="en-US" dirty="0">
              <a:solidFill>
                <a:srgbClr val="4F4C48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816975" y="4768850"/>
            <a:ext cx="179388" cy="196850"/>
          </a:xfrm>
        </p:spPr>
        <p:txBody>
          <a:bodyPr/>
          <a:lstStyle/>
          <a:p>
            <a:pPr>
              <a:defRPr/>
            </a:pPr>
            <a:fld id="{439F6D74-FAA5-47A3-A33C-FC969249A5FC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4025" y="965691"/>
            <a:ext cx="8043863" cy="349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81639" tIns="40819" rIns="81639" bIns="40819" numCol="1" anchor="t" anchorCtr="0" compatLnSpc="1">
            <a:prstTxWarp prst="textNoShape">
              <a:avLst/>
            </a:prstTxWarp>
          </a:bodyPr>
          <a:lstStyle>
            <a:lvl1pPr marL="203200" indent="-203200" algn="l" defTabSz="407988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87350" indent="-174625" algn="l" defTabSz="346075" rtl="0" eaLnBrk="1" fontAlgn="base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85000"/>
              <a:buFont typeface="Lucida Grande" charset="0"/>
              <a:buChar char="●"/>
              <a:tabLst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73088" indent="-171450" algn="l" defTabSz="230188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Lucida Grande" charset="0"/>
              <a:buChar char="-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427163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36738" indent="-203200" algn="l" defTabSz="407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245066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260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454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648" indent="-204097" algn="l" defTabSz="408194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An estimate of the ancient </a:t>
            </a:r>
            <a:r>
              <a:rPr lang="en-US" dirty="0"/>
              <a:t>historical origins of </a:t>
            </a:r>
            <a:r>
              <a:rPr lang="en-US" dirty="0" smtClean="0"/>
              <a:t>a customer’s DNA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458829"/>
            <a:ext cx="8069931" cy="2859074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4" y="3325837"/>
            <a:ext cx="10096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5886" y="3325837"/>
            <a:ext cx="148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Customer 700,000 SNP genotype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23621" y="3998974"/>
            <a:ext cx="5655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</a:t>
            </a:r>
            <a:r>
              <a:rPr lang="en-US" dirty="0" smtClean="0"/>
              <a:t>eference </a:t>
            </a:r>
            <a:r>
              <a:rPr lang="en-US" dirty="0"/>
              <a:t>panel </a:t>
            </a:r>
            <a:r>
              <a:rPr lang="en-US" dirty="0" smtClean="0"/>
              <a:t>of 3,000 DNA samples from 26 world populations</a:t>
            </a:r>
          </a:p>
        </p:txBody>
      </p:sp>
    </p:spTree>
    <p:extLst>
      <p:ext uri="{BB962C8B-B14F-4D97-AF65-F5344CB8AC3E}">
        <p14:creationId xmlns:p14="http://schemas.microsoft.com/office/powerpoint/2010/main" val="156661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4024" y="133034"/>
            <a:ext cx="8226149" cy="865188"/>
          </a:xfrm>
        </p:spPr>
        <p:txBody>
          <a:bodyPr/>
          <a:lstStyle/>
          <a:p>
            <a:r>
              <a:rPr lang="en-US" altLang="zh-CN" dirty="0" smtClean="0">
                <a:solidFill>
                  <a:srgbClr val="4F4C48"/>
                </a:solidFill>
              </a:rPr>
              <a:t>Database ethnicity distribution</a:t>
            </a:r>
            <a:endParaRPr lang="en-US" altLang="zh-CN" dirty="0">
              <a:solidFill>
                <a:srgbClr val="4F4C48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1" y="607418"/>
            <a:ext cx="7475857" cy="416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4CFDC-77C5-4BE6-8773-C1043D7470C0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336" y="1493087"/>
            <a:ext cx="4608107" cy="504032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altLang="en-US" dirty="0"/>
              <a:t>C</a:t>
            </a:r>
            <a:r>
              <a:rPr lang="en-US" altLang="en-US" dirty="0" smtClean="0"/>
              <a:t>urrently we market to US customers only</a:t>
            </a:r>
          </a:p>
        </p:txBody>
      </p:sp>
    </p:spTree>
    <p:extLst>
      <p:ext uri="{BB962C8B-B14F-4D97-AF65-F5344CB8AC3E}">
        <p14:creationId xmlns:p14="http://schemas.microsoft.com/office/powerpoint/2010/main" val="44966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4 AncestryDNA Template v2">
  <a:themeElements>
    <a:clrScheme name="Custom 4">
      <a:dk1>
        <a:srgbClr val="696560"/>
      </a:dk1>
      <a:lt1>
        <a:sysClr val="window" lastClr="FFFFFF"/>
      </a:lt1>
      <a:dk2>
        <a:srgbClr val="252525"/>
      </a:dk2>
      <a:lt2>
        <a:srgbClr val="F2EEEA"/>
      </a:lt2>
      <a:accent1>
        <a:srgbClr val="8CB425"/>
      </a:accent1>
      <a:accent2>
        <a:srgbClr val="03678B"/>
      </a:accent2>
      <a:accent3>
        <a:srgbClr val="D58A34"/>
      </a:accent3>
      <a:accent4>
        <a:srgbClr val="C14139"/>
      </a:accent4>
      <a:accent5>
        <a:srgbClr val="3D7B77"/>
      </a:accent5>
      <a:accent6>
        <a:srgbClr val="60527E"/>
      </a:accent6>
      <a:hlink>
        <a:srgbClr val="03678B"/>
      </a:hlink>
      <a:folHlink>
        <a:srgbClr val="5452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sz="180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8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AncestryDNA Template v2.potx</Template>
  <TotalTime>6823</TotalTime>
  <Words>642</Words>
  <Application>Microsoft Macintosh PowerPoint</Application>
  <PresentationFormat>On-screen Show (16:9)</PresentationFormat>
  <Paragraphs>226</Paragraphs>
  <Slides>34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2014 AncestryDNA Template v2</vt:lpstr>
      <vt:lpstr>Redefining Race: The power of DNA in uniting societies</vt:lpstr>
      <vt:lpstr>PowerPoint Presentation</vt:lpstr>
      <vt:lpstr>Fast-growing DNA database</vt:lpstr>
      <vt:lpstr>Test results: genetic ethnicity &amp; matches</vt:lpstr>
      <vt:lpstr>Genetic ethnicity</vt:lpstr>
      <vt:lpstr>Genetic matches</vt:lpstr>
      <vt:lpstr>Shared ancestor hints</vt:lpstr>
      <vt:lpstr>What is genetic ethnicity?</vt:lpstr>
      <vt:lpstr>Database ethnicity distribution</vt:lpstr>
      <vt:lpstr>PowerPoint Presentation</vt:lpstr>
      <vt:lpstr>Genetics mimic geography</vt:lpstr>
      <vt:lpstr>PowerPoint Presentation</vt:lpstr>
      <vt:lpstr>Genetics mimic geography</vt:lpstr>
      <vt:lpstr>PowerPoint Presentation</vt:lpstr>
      <vt:lpstr>Genetics mimic geography</vt:lpstr>
      <vt:lpstr>Genetics mimic geography</vt:lpstr>
      <vt:lpstr>Genetics mimic geography</vt:lpstr>
      <vt:lpstr>Genetics mimic geography</vt:lpstr>
      <vt:lpstr>Database distribution</vt:lpstr>
      <vt:lpstr>Finland/Northwest Russia</vt:lpstr>
      <vt:lpstr>European Jewish</vt:lpstr>
      <vt:lpstr>Irish</vt:lpstr>
      <vt:lpstr>African American</vt:lpstr>
      <vt:lpstr>US Census</vt:lpstr>
      <vt:lpstr>A pedigree view of ethnicity</vt:lpstr>
      <vt:lpstr>A pedigree view of ethnicity</vt:lpstr>
      <vt:lpstr>Hidden African and European ethnicity</vt:lpstr>
      <vt:lpstr>Who is African American or Hispanic?</vt:lpstr>
      <vt:lpstr>Common ancestor networks</vt:lpstr>
      <vt:lpstr>Six Two genetic degrees of separation</vt:lpstr>
      <vt:lpstr>Why DNA matching is so powerful</vt:lpstr>
      <vt:lpstr>PowerPoint Presentation</vt:lpstr>
      <vt:lpstr>PowerPoint Presentation</vt:lpstr>
      <vt:lpstr>Who we are</vt:lpstr>
    </vt:vector>
  </TitlesOfParts>
  <Company>Aaron Rabideau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Rabideau</dc:creator>
  <cp:lastModifiedBy>Wolfram</cp:lastModifiedBy>
  <cp:revision>205</cp:revision>
  <dcterms:created xsi:type="dcterms:W3CDTF">2013-10-17T20:28:19Z</dcterms:created>
  <dcterms:modified xsi:type="dcterms:W3CDTF">2014-09-05T12:06:57Z</dcterms:modified>
</cp:coreProperties>
</file>