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22" r:id="rId2"/>
    <p:sldId id="623" r:id="rId3"/>
    <p:sldId id="624" r:id="rId4"/>
    <p:sldId id="476" r:id="rId5"/>
    <p:sldId id="665" r:id="rId6"/>
    <p:sldId id="652" r:id="rId7"/>
    <p:sldId id="683" r:id="rId8"/>
    <p:sldId id="689" r:id="rId9"/>
    <p:sldId id="685" r:id="rId10"/>
    <p:sldId id="688" r:id="rId11"/>
    <p:sldId id="686" r:id="rId12"/>
    <p:sldId id="684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81895" autoAdjust="0"/>
  </p:normalViewPr>
  <p:slideViewPr>
    <p:cSldViewPr>
      <p:cViewPr varScale="1">
        <p:scale>
          <a:sx n="109" d="100"/>
          <a:sy n="109" d="100"/>
        </p:scale>
        <p:origin x="2106" y="132"/>
      </p:cViewPr>
      <p:guideLst>
        <p:guide orient="horz" pos="720"/>
        <p:guide pos="2880"/>
        <p:guide pos="7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B5FD9B3-ADC0-4574-8344-9124FEA29764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BE4A313C-664B-41B1-BF75-5E08E1AC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AAAAD-4A41-4E64-9B96-6D22E6CAA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0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0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8B7D7E-228C-403D-ADB2-A211BD8F183A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0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85EE-C97C-4F88-9AF8-29360D7C17A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00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85EE-C97C-4F88-9AF8-29360D7C17A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02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0138" y="2268204"/>
            <a:ext cx="7772400" cy="705283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00138" y="5008038"/>
            <a:ext cx="3929062" cy="16243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0" y="3146425"/>
            <a:ext cx="7789863" cy="92710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UW.Wordmark_ct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54588" y="6408802"/>
            <a:ext cx="2312952" cy="1544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1F2E6-A7BC-496D-9D39-6D142B568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031"/>
            <a:ext cx="4038600" cy="498613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031"/>
            <a:ext cx="4038600" cy="498613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D2F3B2-6206-4DB8-B93A-33EB383A2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905"/>
            <a:ext cx="4040188" cy="67689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0032"/>
            <a:ext cx="4041775" cy="700644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0675"/>
            <a:ext cx="4041775" cy="42854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E7555-11F8-4BDF-BC63-E2088BBC28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191500" cy="6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49F42-FD93-45D5-B0E8-57D633F3B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04D3B-C328-45BC-BE43-D61C06300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79C44-9693-4F77-B151-87D77CA1F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D2D73-9E59-477E-8035-85B0CAE14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HME_foo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191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5177"/>
            <a:ext cx="8199120" cy="4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38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EDDC857-C4D2-4F09-8C9E-E72D1CE862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120000"/>
        <a:buChar char="•"/>
        <a:defRPr sz="2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</a:defRPr>
      </a:lvl2pPr>
      <a:lvl3pPr marL="912813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00">
          <a:solidFill>
            <a:schemeClr val="bg2">
              <a:lumMod val="50000"/>
            </a:schemeClr>
          </a:solidFill>
          <a:latin typeface="+mn-lt"/>
        </a:defRPr>
      </a:lvl3pPr>
      <a:lvl4pPr marL="1258888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chemeClr val="bg2">
              <a:lumMod val="50000"/>
            </a:schemeClr>
          </a:solidFill>
          <a:latin typeface="+mn-lt"/>
        </a:defRPr>
      </a:lvl4pPr>
      <a:lvl5pPr marL="1597025" indent="-223838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z.healthmetricsandevaluation.org/gbd-compar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ealthmetricsandevaluation.org/gbd/visualizations/gbd-arrow-diagra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ealthmetricsandevaluati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metricsandevaluati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ealthmetricsandevaluation.org/gbd/visualizations/count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ealthmetricsandevaluation.org/gbd/visualizations/gbd-cause-patter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Burden of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5081263"/>
            <a:ext cx="3929062" cy="1624337"/>
          </a:xfrm>
        </p:spPr>
        <p:txBody>
          <a:bodyPr/>
          <a:lstStyle/>
          <a:p>
            <a:r>
              <a:rPr lang="en-US" dirty="0" smtClean="0"/>
              <a:t>Washington, DC, September 6, 2013</a:t>
            </a:r>
          </a:p>
          <a:p>
            <a:endParaRPr lang="en-US" sz="800" dirty="0" smtClean="0"/>
          </a:p>
          <a:p>
            <a:r>
              <a:rPr lang="en-US" dirty="0" smtClean="0"/>
              <a:t>Peter Speyer</a:t>
            </a:r>
          </a:p>
          <a:p>
            <a:r>
              <a:rPr lang="en-US" dirty="0" smtClean="0"/>
              <a:t>Director of Data Development</a:t>
            </a:r>
          </a:p>
          <a:p>
            <a:r>
              <a:rPr lang="en-US" dirty="0" smtClean="0"/>
              <a:t>speyer@uw.edu / @</a:t>
            </a:r>
            <a:r>
              <a:rPr lang="en-US" dirty="0" err="1" smtClean="0"/>
              <a:t>peterspeyer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Analyzing and visualizing big data in Global Health</a:t>
            </a:r>
            <a:endParaRPr lang="en-US" dirty="0"/>
          </a:p>
        </p:txBody>
      </p:sp>
      <p:pic>
        <p:nvPicPr>
          <p:cNvPr id="6" name="Picture 5" descr="UW.Wordmark_ct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588" y="6408802"/>
            <a:ext cx="2312952" cy="1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2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1682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4581"/>
            <a:ext cx="9398996" cy="55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5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" y="-34159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Burden of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750" y="4648200"/>
            <a:ext cx="4821050" cy="1624337"/>
          </a:xfrm>
        </p:spPr>
        <p:txBody>
          <a:bodyPr/>
          <a:lstStyle/>
          <a:p>
            <a:pPr algn="ctr"/>
            <a:r>
              <a:rPr lang="en-US" sz="2200" dirty="0" smtClean="0"/>
              <a:t>Peter Speyer</a:t>
            </a:r>
          </a:p>
          <a:p>
            <a:pPr algn="ctr"/>
            <a:r>
              <a:rPr lang="en-US" sz="2200" dirty="0" smtClean="0"/>
              <a:t>Director of Data Development</a:t>
            </a:r>
          </a:p>
          <a:p>
            <a:pPr algn="ctr"/>
            <a:r>
              <a:rPr lang="en-US" sz="2200" dirty="0" smtClean="0"/>
              <a:t>speyer@uw.edu / @</a:t>
            </a:r>
            <a:r>
              <a:rPr lang="en-US" sz="2200" dirty="0" err="1" smtClean="0"/>
              <a:t>peterspeyer</a:t>
            </a:r>
            <a:endParaRPr lang="en-US" sz="2200" dirty="0" smtClean="0"/>
          </a:p>
          <a:p>
            <a:pPr algn="ctr"/>
            <a:r>
              <a:rPr lang="en-US" sz="2200" dirty="0" smtClean="0"/>
              <a:t>http://ihmeuw.org</a:t>
            </a:r>
          </a:p>
          <a:p>
            <a:pPr algn="ctr"/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Analyzing and visualizing big data in Global Health</a:t>
            </a:r>
            <a:endParaRPr lang="en-US" dirty="0"/>
          </a:p>
        </p:txBody>
      </p:sp>
      <p:pic>
        <p:nvPicPr>
          <p:cNvPr id="6" name="Picture 5" descr="UW.Wordmark_ct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588" y="6408802"/>
            <a:ext cx="2312952" cy="1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IHME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Institute for Health Metrics and Evaluation, </a:t>
            </a:r>
            <a:br>
              <a:rPr lang="en-US" dirty="0" smtClean="0"/>
            </a:br>
            <a:r>
              <a:rPr lang="en-US" dirty="0" smtClean="0"/>
              <a:t>University </a:t>
            </a:r>
            <a:r>
              <a:rPr lang="en-US" dirty="0"/>
              <a:t>of Washington 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Providing independent</a:t>
            </a:r>
            <a:r>
              <a:rPr lang="en-US" dirty="0"/>
              <a:t>, rigorous, and </a:t>
            </a:r>
            <a:r>
              <a:rPr lang="en-US" dirty="0" smtClean="0"/>
              <a:t>scientific</a:t>
            </a:r>
            <a:br>
              <a:rPr lang="en-US" dirty="0" smtClean="0"/>
            </a:br>
            <a:r>
              <a:rPr lang="en-US" dirty="0" smtClean="0"/>
              <a:t>measurement </a:t>
            </a:r>
            <a:r>
              <a:rPr lang="en-US" dirty="0"/>
              <a:t>and evaluations 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“Our goal is to improve the health of the world’s populations by providing the best information on population health”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Core funding by </a:t>
            </a:r>
            <a:r>
              <a:rPr lang="en-US" dirty="0"/>
              <a:t>the Bill &amp; Melinda Gates Foundation and the </a:t>
            </a:r>
            <a:r>
              <a:rPr lang="en-US" dirty="0" smtClean="0"/>
              <a:t>State </a:t>
            </a:r>
            <a:r>
              <a:rPr lang="en-US" dirty="0"/>
              <a:t>of </a:t>
            </a:r>
            <a:r>
              <a:rPr lang="en-US" dirty="0" smtClean="0"/>
              <a:t>Washington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Created </a:t>
            </a:r>
            <a:r>
              <a:rPr lang="en-US" dirty="0"/>
              <a:t>in 2007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80 researchers</a:t>
            </a:r>
            <a:r>
              <a:rPr lang="en-US" dirty="0"/>
              <a:t>, </a:t>
            </a:r>
            <a:r>
              <a:rPr lang="en-US" dirty="0" smtClean="0"/>
              <a:t>60 staff</a:t>
            </a:r>
          </a:p>
        </p:txBody>
      </p:sp>
      <p:pic>
        <p:nvPicPr>
          <p:cNvPr id="3076" name="Picture 2" descr="I:\groups\gh\IHME\IT\Local_Website_Backup\images\IHME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979988"/>
            <a:ext cx="35052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413"/>
            <a:ext cx="8229600" cy="509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98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Global Burden of Disease Study</a:t>
            </a:r>
            <a:endParaRPr lang="en-US" sz="32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A </a:t>
            </a:r>
            <a:r>
              <a:rPr lang="en-US" sz="2400" i="1" dirty="0"/>
              <a:t>systematic</a:t>
            </a:r>
            <a:r>
              <a:rPr lang="en-US" sz="2400" dirty="0"/>
              <a:t> </a:t>
            </a:r>
            <a:r>
              <a:rPr lang="en-US" sz="2400" i="1" dirty="0"/>
              <a:t>scientific</a:t>
            </a:r>
            <a:r>
              <a:rPr lang="en-US" sz="2400" dirty="0"/>
              <a:t> </a:t>
            </a:r>
            <a:r>
              <a:rPr lang="en-US" sz="2400" dirty="0" smtClean="0"/>
              <a:t>effort</a:t>
            </a:r>
          </a:p>
          <a:p>
            <a:pPr marL="0" indent="0" defTabSz="457200"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to </a:t>
            </a:r>
            <a:r>
              <a:rPr lang="en-US" sz="2400" dirty="0"/>
              <a:t>quantify the </a:t>
            </a:r>
            <a:r>
              <a:rPr lang="en-US" sz="2400" i="1" dirty="0"/>
              <a:t>comparative</a:t>
            </a:r>
            <a:r>
              <a:rPr lang="en-US" sz="2400" dirty="0"/>
              <a:t> magnitude of </a:t>
            </a:r>
            <a:endParaRPr lang="en-US" sz="2400" dirty="0" smtClean="0"/>
          </a:p>
          <a:p>
            <a:pPr marL="0" indent="0" defTabSz="457200">
              <a:buNone/>
              <a:defRPr/>
            </a:pPr>
            <a:r>
              <a:rPr lang="en-US" sz="2400" i="1" dirty="0"/>
              <a:t>	</a:t>
            </a:r>
            <a:r>
              <a:rPr lang="en-US" sz="2400" i="1" dirty="0" smtClean="0"/>
              <a:t>	health </a:t>
            </a:r>
            <a:r>
              <a:rPr lang="en-US" sz="2400" i="1" dirty="0"/>
              <a:t>loss</a:t>
            </a:r>
            <a:r>
              <a:rPr lang="en-US" sz="2400" dirty="0"/>
              <a:t> due to diseases, injuries and risk factors </a:t>
            </a: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by </a:t>
            </a:r>
            <a:r>
              <a:rPr lang="en-US" sz="2400" dirty="0"/>
              <a:t>age, sex, geographies for specific points in </a:t>
            </a:r>
            <a:r>
              <a:rPr lang="en-US" sz="2400" dirty="0" smtClean="0"/>
              <a:t>time.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smtClean="0"/>
              <a:t>Collaboration with 488 individuals from 300 organizations in 50 countries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Published in 2012 in the Lancet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7B45DA-D5AA-4AA3-9542-4E9162E59A3F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289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5791200" cy="30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-1184275" y="3165475"/>
            <a:ext cx="3594100" cy="6350"/>
          </a:xfrm>
          <a:prstGeom prst="bentConnector3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615950" y="4953000"/>
            <a:ext cx="8299450" cy="6350"/>
          </a:xfrm>
          <a:prstGeom prst="bentConnector3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00800" y="1898650"/>
            <a:ext cx="1358900" cy="3054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YLLs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556250" y="1905000"/>
            <a:ext cx="863708" cy="15176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54150" y="1908810"/>
            <a:ext cx="984250" cy="106299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YLDs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429000" y="1908810"/>
            <a:ext cx="2952642" cy="7683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YLDs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00800" y="1676400"/>
            <a:ext cx="19158" cy="3429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5257800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Death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756902" y="1676400"/>
            <a:ext cx="2798" cy="3429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97658" y="5257800"/>
            <a:ext cx="1612942" cy="1133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Maximum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life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expectancy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1898650"/>
            <a:ext cx="0" cy="77851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11693" y="1447800"/>
            <a:ext cx="2265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Disability Weight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931" y="3276600"/>
            <a:ext cx="5440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1028700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Deaths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1028700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YLLs </a:t>
            </a:r>
            <a:r>
              <a:rPr lang="en-US" sz="2400" dirty="0" smtClean="0">
                <a:solidFill>
                  <a:schemeClr val="bg1"/>
                </a:solidFill>
              </a:rPr>
              <a:t>(Years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Life Lost)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1028700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YLDs </a:t>
            </a:r>
            <a:r>
              <a:rPr lang="en-US" sz="2400" dirty="0" smtClean="0">
                <a:solidFill>
                  <a:schemeClr val="bg1"/>
                </a:solidFill>
              </a:rPr>
              <a:t>(Years Lived with Disability)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1028700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DALYs	</a:t>
            </a:r>
            <a:r>
              <a:rPr lang="en-US" sz="2400" dirty="0" smtClean="0">
                <a:solidFill>
                  <a:schemeClr val="bg1"/>
                </a:solidFill>
              </a:rPr>
              <a:t>(Disability-Adjusted Life Years)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57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98438"/>
            <a:ext cx="8191500" cy="660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dirty="0" smtClean="0"/>
              <a:t>GBD Data and Model Flow Chart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4" y="-1"/>
            <a:ext cx="9160140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GBD – it’s big data</a:t>
            </a:r>
            <a:endParaRPr lang="en-US" sz="32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143000"/>
            <a:ext cx="4114800" cy="49831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187 countries</a:t>
            </a:r>
          </a:p>
          <a:p>
            <a:pPr>
              <a:defRPr/>
            </a:pPr>
            <a:r>
              <a:rPr lang="en-US" sz="2400" dirty="0"/>
              <a:t>1990, 2005 and 2010</a:t>
            </a:r>
          </a:p>
          <a:p>
            <a:pPr>
              <a:defRPr/>
            </a:pPr>
            <a:r>
              <a:rPr lang="en-US" sz="2400" dirty="0" smtClean="0"/>
              <a:t>291 causes / 1160 specific outcomes</a:t>
            </a:r>
          </a:p>
          <a:p>
            <a:pPr>
              <a:defRPr/>
            </a:pPr>
            <a:r>
              <a:rPr lang="en-US" sz="2400" dirty="0" smtClean="0"/>
              <a:t>66 risk factors</a:t>
            </a:r>
          </a:p>
          <a:p>
            <a:pPr>
              <a:defRPr/>
            </a:pPr>
            <a:r>
              <a:rPr lang="en-US" sz="2400" dirty="0" smtClean="0"/>
              <a:t>20 age groups</a:t>
            </a:r>
          </a:p>
          <a:p>
            <a:pPr>
              <a:defRPr/>
            </a:pPr>
            <a:r>
              <a:rPr lang="en-US" sz="2400" dirty="0" smtClean="0"/>
              <a:t>Male/female/total</a:t>
            </a:r>
          </a:p>
          <a:p>
            <a:pPr>
              <a:defRPr/>
            </a:pPr>
            <a:r>
              <a:rPr lang="en-US" sz="2400" dirty="0" smtClean="0"/>
              <a:t>5 </a:t>
            </a:r>
            <a:r>
              <a:rPr lang="en-US" sz="2400" dirty="0"/>
              <a:t>key metrics: deaths, YLLs, prevalence, YLDs, </a:t>
            </a:r>
            <a:r>
              <a:rPr lang="en-US" sz="2400" dirty="0" smtClean="0"/>
              <a:t>DALYs</a:t>
            </a:r>
            <a:endParaRPr lang="en-US" sz="2400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7B45DA-D5AA-4AA3-9542-4E9162E59A3F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1143000"/>
            <a:ext cx="3581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12813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5970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Surveys</a:t>
            </a:r>
          </a:p>
          <a:p>
            <a:r>
              <a:rPr lang="en-US" sz="2400" kern="0" dirty="0" smtClean="0"/>
              <a:t>Censuses</a:t>
            </a:r>
          </a:p>
          <a:p>
            <a:r>
              <a:rPr lang="en-US" sz="2400" kern="0" dirty="0" smtClean="0"/>
              <a:t>Vital registration </a:t>
            </a:r>
          </a:p>
          <a:p>
            <a:r>
              <a:rPr lang="en-US" sz="2400" kern="0" dirty="0" smtClean="0"/>
              <a:t>Disease registries</a:t>
            </a:r>
          </a:p>
          <a:p>
            <a:r>
              <a:rPr lang="en-US" sz="2400" kern="0" dirty="0" smtClean="0"/>
              <a:t>Hospital records</a:t>
            </a:r>
          </a:p>
          <a:p>
            <a:r>
              <a:rPr lang="en-US" sz="2400" kern="0" dirty="0" smtClean="0"/>
              <a:t>Surveillance systems</a:t>
            </a:r>
          </a:p>
          <a:p>
            <a:r>
              <a:rPr lang="en-US" sz="2400" kern="0" dirty="0" smtClean="0"/>
              <a:t>Mortuaries / burial sites</a:t>
            </a:r>
          </a:p>
          <a:p>
            <a:r>
              <a:rPr lang="en-US" sz="2400" kern="0" dirty="0" smtClean="0"/>
              <a:t>Police records</a:t>
            </a:r>
          </a:p>
          <a:p>
            <a:r>
              <a:rPr lang="en-US" sz="2400" kern="0" dirty="0" smtClean="0"/>
              <a:t>Literature reviews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2628900" y="3314700"/>
            <a:ext cx="3505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8357786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7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12" y="0"/>
            <a:ext cx="789948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94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HME ppt template_1109">
  <a:themeElements>
    <a:clrScheme name="Default Design 14">
      <a:dk1>
        <a:srgbClr val="4C5B52"/>
      </a:dk1>
      <a:lt1>
        <a:srgbClr val="FFFFFF"/>
      </a:lt1>
      <a:dk2>
        <a:srgbClr val="000000"/>
      </a:dk2>
      <a:lt2>
        <a:srgbClr val="808080"/>
      </a:lt2>
      <a:accent1>
        <a:srgbClr val="48AA43"/>
      </a:accent1>
      <a:accent2>
        <a:srgbClr val="333399"/>
      </a:accent2>
      <a:accent3>
        <a:srgbClr val="FFFFFF"/>
      </a:accent3>
      <a:accent4>
        <a:srgbClr val="404C45"/>
      </a:accent4>
      <a:accent5>
        <a:srgbClr val="B1D2B0"/>
      </a:accent5>
      <a:accent6>
        <a:srgbClr val="2D2D8A"/>
      </a:accent6>
      <a:hlink>
        <a:srgbClr val="009999"/>
      </a:hlink>
      <a:folHlink>
        <a:srgbClr val="92C67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28600" indent="-228600">
          <a:spcBef>
            <a:spcPts val="54"/>
          </a:spcBef>
          <a:buClr>
            <a:schemeClr val="accent1"/>
          </a:buClr>
          <a:buSzPct val="110000"/>
          <a:buFont typeface="Arial" pitchFamily="34" charset="0"/>
          <a:buChar char="•"/>
          <a:defRPr sz="2200" dirty="0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30460</TotalTime>
  <Words>176</Words>
  <Application>Microsoft Office PowerPoint</Application>
  <PresentationFormat>On-screen Show (4:3)</PresentationFormat>
  <Paragraphs>74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IHME ppt template_1109</vt:lpstr>
      <vt:lpstr>Global Burden of Disease</vt:lpstr>
      <vt:lpstr>IHME</vt:lpstr>
      <vt:lpstr>PowerPoint Presentation</vt:lpstr>
      <vt:lpstr>The Global Burden of Disease Study</vt:lpstr>
      <vt:lpstr>Understanding burden</vt:lpstr>
      <vt:lpstr>PowerPoint Presentation</vt:lpstr>
      <vt:lpstr>GBD – it’s big data</vt:lpstr>
      <vt:lpstr>PowerPoint Presentation</vt:lpstr>
      <vt:lpstr>PowerPoint Presentation</vt:lpstr>
      <vt:lpstr>PowerPoint Presentation</vt:lpstr>
      <vt:lpstr>PowerPoint Presentation</vt:lpstr>
      <vt:lpstr>Global Burden of Disease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Peter Speyer</cp:lastModifiedBy>
  <cp:revision>494</cp:revision>
  <cp:lastPrinted>2011-09-14T02:34:57Z</cp:lastPrinted>
  <dcterms:created xsi:type="dcterms:W3CDTF">2009-11-17T17:26:05Z</dcterms:created>
  <dcterms:modified xsi:type="dcterms:W3CDTF">2013-09-12T18:14:46Z</dcterms:modified>
</cp:coreProperties>
</file>