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9"/>
  </p:notesMasterIdLst>
  <p:handoutMasterIdLst>
    <p:handoutMasterId r:id="rId20"/>
  </p:handoutMasterIdLst>
  <p:sldIdLst>
    <p:sldId id="265" r:id="rId2"/>
    <p:sldId id="311" r:id="rId3"/>
    <p:sldId id="309" r:id="rId4"/>
    <p:sldId id="262" r:id="rId5"/>
    <p:sldId id="312" r:id="rId6"/>
    <p:sldId id="305" r:id="rId7"/>
    <p:sldId id="310" r:id="rId8"/>
    <p:sldId id="298" r:id="rId9"/>
    <p:sldId id="313" r:id="rId10"/>
    <p:sldId id="314" r:id="rId11"/>
    <p:sldId id="315" r:id="rId12"/>
    <p:sldId id="316" r:id="rId13"/>
    <p:sldId id="317" r:id="rId14"/>
    <p:sldId id="318" r:id="rId15"/>
    <p:sldId id="308" r:id="rId16"/>
    <p:sldId id="307" r:id="rId17"/>
    <p:sldId id="30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33"/>
    <a:srgbClr val="169D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2972" autoAdjust="0"/>
  </p:normalViewPr>
  <p:slideViewPr>
    <p:cSldViewPr snapToGrid="0">
      <p:cViewPr varScale="1">
        <p:scale>
          <a:sx n="107" d="100"/>
          <a:sy n="107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8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472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7DE4794C-F5EF-4B2D-93D1-44697B2BA528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E45553FA-E54B-48B3-908E-BDE094C1A4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347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60" tIns="46581" rIns="93160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0" tIns="46581" rIns="93160" bIns="46581" rtlCol="0"/>
          <a:lstStyle>
            <a:lvl1pPr algn="r">
              <a:defRPr sz="1200"/>
            </a:lvl1pPr>
          </a:lstStyle>
          <a:p>
            <a:fld id="{76206BF8-075B-43A5-9410-434F7CD3D58A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1" rIns="93160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0" tIns="46581" rIns="93160" bIns="46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160" tIns="46581" rIns="93160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0" tIns="46581" rIns="93160" bIns="46581" rtlCol="0" anchor="b"/>
          <a:lstStyle>
            <a:lvl1pPr algn="r">
              <a:defRPr sz="1200"/>
            </a:lvl1pPr>
          </a:lstStyle>
          <a:p>
            <a:fld id="{0EBA4C88-B6CE-4DF6-AC5C-0E11A83F5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5068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</a:t>
            </a:r>
            <a:r>
              <a:rPr lang="en-US" baseline="0" dirty="0" smtClean="0"/>
              <a:t> frame process to drive a paper publications system. </a:t>
            </a:r>
            <a:r>
              <a:rPr lang="en-US" dirty="0" smtClean="0"/>
              <a:t>Paper</a:t>
            </a:r>
            <a:r>
              <a:rPr lang="en-US" baseline="0" dirty="0" smtClean="0"/>
              <a:t> system became PDF system. Electricity data = 20 million points organized into 400,000 time series. PDF system constrained to a handful of slice of the data that can fit onto </a:t>
            </a:r>
            <a:r>
              <a:rPr lang="en-US" baseline="0" dirty="0" smtClean="0"/>
              <a:t>8.5 x 11 page.  Which meant </a:t>
            </a:r>
            <a:r>
              <a:rPr lang="en-US" baseline="0" dirty="0" smtClean="0"/>
              <a:t>researchers and users to create time series by hand.  Interviewed CRS. </a:t>
            </a:r>
            <a:endParaRPr lang="en-US" baseline="0" dirty="0" smtClean="0"/>
          </a:p>
          <a:p>
            <a:r>
              <a:rPr lang="en-US" dirty="0" smtClean="0"/>
              <a:t>Non-relational, but good enough.  SHOW!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Conducted</a:t>
            </a:r>
            <a:r>
              <a:rPr lang="en-US" baseline="0" dirty="0" smtClean="0"/>
              <a:t> user research to interview 12 users.  </a:t>
            </a:r>
          </a:p>
          <a:p>
            <a:r>
              <a:rPr lang="en-US" baseline="0" dirty="0" smtClean="0"/>
              <a:t>My development team and I had become very impressed with the capabilities of the free open-source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 libraries.  In fact, I was surprised at what we were able to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new normal (Amazon.com) is </a:t>
            </a:r>
            <a:r>
              <a:rPr lang="en-US" dirty="0" smtClean="0"/>
              <a:t>for a </a:t>
            </a:r>
            <a:r>
              <a:rPr lang="en-US" baseline="0" dirty="0" smtClean="0"/>
              <a:t>web page to download &gt; 1MB of code.  Chrome v1.0 released in late ’08; it’s only been 5 years.  In fact,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744" marR="0" lvl="0" indent="-237744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Time series stored in web DB in CLOB field as JSON strings:  </a:t>
            </a:r>
          </a:p>
          <a:p>
            <a:pPr marL="694944" marR="0" lvl="1" indent="-237744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Much faster to access a single</a:t>
            </a:r>
            <a:r>
              <a:rPr lang="en-US" sz="2200" dirty="0" smtClean="0"/>
              <a:t> text field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assemble 2,000 individual points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4944" lvl="1" indent="-237744">
              <a:spcBef>
                <a:spcPts val="1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Always transmit entire string</a:t>
            </a:r>
          </a:p>
          <a:p>
            <a:pPr marL="694944" lvl="1" indent="-237744">
              <a:spcBef>
                <a:spcPts val="1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Can always lop off unneeded points on the server</a:t>
            </a:r>
          </a:p>
          <a:p>
            <a:pPr marL="237744" marR="0" lvl="0" indent="-237744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 try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</a:t>
            </a:r>
            <a:r>
              <a:rPr lang="en-US" sz="2200" dirty="0" smtClean="0"/>
              <a:t>s with XML!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Homepage</a:t>
            </a:r>
            <a:r>
              <a:rPr lang="en-US" baseline="0" dirty="0" smtClean="0"/>
              <a:t> &gt; EDB: net gen (</a:t>
            </a:r>
            <a:r>
              <a:rPr lang="en-US" baseline="0" dirty="0" smtClean="0"/>
              <a:t>dataset + filter order + </a:t>
            </a:r>
            <a:r>
              <a:rPr lang="en-US" baseline="0" dirty="0" smtClean="0"/>
              <a:t>help) &gt; map &gt; Pennsylvania &gt; filter on Three Mile island &amp; view &gt; US Energy Mapping system &gt; wind farm &gt; show </a:t>
            </a:r>
            <a:r>
              <a:rPr lang="en-US" baseline="0" dirty="0" err="1" smtClean="0"/>
              <a:t>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is to say,</a:t>
            </a:r>
            <a:r>
              <a:rPr lang="en-US" baseline="0" dirty="0" smtClean="0"/>
              <a:t> the web db is a OLAP reporting database with  </a:t>
            </a:r>
            <a:r>
              <a:rPr lang="en-US" dirty="0" smtClean="0"/>
              <a:t>all rollups are </a:t>
            </a:r>
            <a:r>
              <a:rPr lang="en-US" dirty="0" err="1" smtClean="0"/>
              <a:t>precalculated</a:t>
            </a:r>
            <a:r>
              <a:rPr lang="en-US" baseline="0" dirty="0" smtClean="0"/>
              <a:t> for speed and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thing worth noting (1) number and</a:t>
            </a:r>
            <a:r>
              <a:rPr lang="en-US" baseline="0" dirty="0" smtClean="0"/>
              <a:t> variety.  Many quite small, but they took problems off our plate so we could concentrate on business logic</a:t>
            </a:r>
          </a:p>
          <a:p>
            <a:r>
              <a:rPr lang="en-US" baseline="0" dirty="0" smtClean="0"/>
              <a:t>(2) </a:t>
            </a:r>
            <a:r>
              <a:rPr lang="en-US" dirty="0" smtClean="0"/>
              <a:t>Note the dates.</a:t>
            </a:r>
            <a:r>
              <a:rPr lang="en-US" baseline="0" dirty="0" smtClean="0"/>
              <a:t>.  Many are very recent… This project would not have been feasible 3 years ago.  A new computing paradigm.</a:t>
            </a:r>
          </a:p>
          <a:p>
            <a:r>
              <a:rPr lang="en-US" baseline="0" dirty="0" smtClean="0"/>
              <a:t>(3) Note the number of libraries which require </a:t>
            </a:r>
            <a:r>
              <a:rPr lang="en-US" baseline="0" dirty="0" err="1" smtClean="0"/>
              <a:t>jQuery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jQuery</a:t>
            </a:r>
            <a:r>
              <a:rPr lang="en-US" baseline="0" dirty="0" smtClean="0"/>
              <a:t> really has become the indispensible general helper library that makes complex web applications that will run on all browsers possible.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i="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hangingPunct="0"/>
            <a:r>
              <a:rPr lang="en-US" sz="1200" i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Independent Statistics</a:t>
            </a:r>
            <a:r>
              <a:rPr lang="en-US" sz="1200" i="1" baseline="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&amp; Analysis</a:t>
            </a:r>
            <a:endParaRPr lang="en-US" sz="1200" i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234440"/>
            <a:ext cx="7946136" cy="46725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7946136" cy="292608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i="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hangingPunct="0"/>
            <a:r>
              <a:rPr lang="en-US" sz="1200" i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Independent Statistics</a:t>
            </a:r>
            <a:r>
              <a:rPr lang="en-US" sz="1200" i="1" baseline="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&amp; Analysis</a:t>
            </a:r>
            <a:endParaRPr lang="en-US" sz="1200" i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lbert@gmail.com" TargetMode="External"/><Relationship Id="rId2" Type="http://schemas.openxmlformats.org/officeDocument/2006/relationships/hyperlink" Target="mailto:mark.elbert@eia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a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legacy data into state-of-the-art interactive visualizations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2016252"/>
          </a:xfrm>
        </p:spPr>
        <p:txBody>
          <a:bodyPr/>
          <a:lstStyle/>
          <a:p>
            <a:pPr lvl="0"/>
            <a:r>
              <a:rPr lang="en-US" dirty="0" smtClean="0"/>
              <a:t>September 6, </a:t>
            </a:r>
            <a:r>
              <a:rPr lang="en-US" dirty="0" smtClean="0"/>
              <a:t>2013  |  Washington , D.C.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Mark Elbert</a:t>
            </a:r>
          </a:p>
          <a:p>
            <a:pPr lvl="0"/>
            <a:r>
              <a:rPr lang="en-US" dirty="0" smtClean="0"/>
              <a:t>Director, Office of Web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d2A-netgen-ch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1394" y="135802"/>
            <a:ext cx="12667071" cy="6036651"/>
          </a:xfrm>
          <a:prstGeom prst="rect">
            <a:avLst/>
          </a:prstGeom>
        </p:spPr>
      </p:pic>
      <p:pic>
        <p:nvPicPr>
          <p:cNvPr id="6" name="Picture 5" descr="d2B-netgen-hel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19892" y="138442"/>
            <a:ext cx="12619029" cy="60203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57180" y="4028792"/>
            <a:ext cx="543208" cy="2987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d3-netgen-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2882" y="115040"/>
            <a:ext cx="6560598" cy="6184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d4A-PA-pla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513" y="110356"/>
            <a:ext cx="6356411" cy="6046181"/>
          </a:xfrm>
          <a:prstGeom prst="rect">
            <a:avLst/>
          </a:prstGeom>
        </p:spPr>
      </p:pic>
      <p:pic>
        <p:nvPicPr>
          <p:cNvPr id="6" name="Picture 5" descr="d4B-PA-plants-filte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2276" y="130352"/>
            <a:ext cx="6526197" cy="60928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42873" y="4625266"/>
            <a:ext cx="1890944" cy="3639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d5-three-mile-island.png"/>
          <p:cNvPicPr>
            <a:picLocks noChangeAspect="1"/>
          </p:cNvPicPr>
          <p:nvPr/>
        </p:nvPicPr>
        <p:blipFill>
          <a:blip r:embed="rId2" cstate="print"/>
          <a:srcRect t="1683"/>
          <a:stretch>
            <a:fillRect/>
          </a:stretch>
        </p:blipFill>
        <p:spPr>
          <a:xfrm>
            <a:off x="1398599" y="97655"/>
            <a:ext cx="6158541" cy="6098960"/>
          </a:xfrm>
          <a:prstGeom prst="rect">
            <a:avLst/>
          </a:prstGeom>
        </p:spPr>
      </p:pic>
      <p:pic>
        <p:nvPicPr>
          <p:cNvPr id="6" name="Picture 5" descr="d5B-three-mile-island-API.png"/>
          <p:cNvPicPr>
            <a:picLocks noChangeAspect="1"/>
          </p:cNvPicPr>
          <p:nvPr/>
        </p:nvPicPr>
        <p:blipFill>
          <a:blip r:embed="rId3" cstate="print"/>
          <a:srcRect t="1812"/>
          <a:stretch>
            <a:fillRect/>
          </a:stretch>
        </p:blipFill>
        <p:spPr>
          <a:xfrm>
            <a:off x="1427042" y="133165"/>
            <a:ext cx="6125477" cy="604569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69507" y="5424256"/>
            <a:ext cx="1473693" cy="541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84412" y="4465468"/>
            <a:ext cx="612559" cy="4172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5C-A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3913" y="672539"/>
            <a:ext cx="5299969" cy="430520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3105852" y="3756910"/>
            <a:ext cx="1473693" cy="541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D6-mapping-syst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128" y="90904"/>
            <a:ext cx="8263198" cy="6129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 smtClean="0"/>
              <a:t>data set  is a complete </a:t>
            </a:r>
            <a:r>
              <a:rPr lang="en-US" i="1" dirty="0" smtClean="0"/>
              <a:t>n</a:t>
            </a:r>
            <a:r>
              <a:rPr lang="en-US" dirty="0" smtClean="0"/>
              <a:t>-Cube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Content Placeholder 6" descr="3d-axses.jpg"/>
          <p:cNvPicPr>
            <a:picLocks noGrp="1" noChangeAspect="1"/>
          </p:cNvPicPr>
          <p:nvPr>
            <p:ph sz="quarter" idx="12"/>
          </p:nvPr>
        </p:nvPicPr>
        <p:blipFill>
          <a:blip r:embed="rId3" cstate="print"/>
          <a:stretch>
            <a:fillRect/>
          </a:stretch>
        </p:blipFill>
        <p:spPr>
          <a:xfrm>
            <a:off x="1075531" y="2249488"/>
            <a:ext cx="3152775" cy="2724150"/>
          </a:xfrm>
        </p:spPr>
      </p:pic>
      <p:pic>
        <p:nvPicPr>
          <p:cNvPr id="8" name="Content Placeholder 7" descr="3d-cube2.jpg"/>
          <p:cNvPicPr>
            <a:picLocks noGrp="1" noChangeAspect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>
          <a:xfrm>
            <a:off x="5817648" y="1468559"/>
            <a:ext cx="2868958" cy="2151719"/>
          </a:xfrm>
        </p:spPr>
      </p:pic>
      <p:pic>
        <p:nvPicPr>
          <p:cNvPr id="9" name="Picture 8" descr="ragged_cu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6906" y="3912139"/>
            <a:ext cx="1968025" cy="1751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51511" y="5626359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Ragged </a:t>
            </a:r>
            <a:r>
              <a:rPr lang="en-US" i="1" dirty="0" smtClean="0"/>
              <a:t>n</a:t>
            </a:r>
            <a:r>
              <a:rPr lang="en-US" dirty="0" smtClean="0"/>
              <a:t>-Cube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6588" y="355807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</a:t>
            </a:r>
            <a:r>
              <a:rPr lang="en-US" i="1" dirty="0" smtClean="0"/>
              <a:t>n</a:t>
            </a:r>
            <a:r>
              <a:rPr lang="en-US" dirty="0" smtClean="0"/>
              <a:t>-Cube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</p:nvPr>
        </p:nvGraphicFramePr>
        <p:xfrm>
          <a:off x="494977" y="896648"/>
          <a:ext cx="8201608" cy="520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962"/>
                <a:gridCol w="1858150"/>
                <a:gridCol w="1056443"/>
                <a:gridCol w="559293"/>
                <a:gridCol w="648070"/>
                <a:gridCol w="1047565"/>
                <a:gridCol w="1763125"/>
              </a:tblGrid>
              <a:tr h="203693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Description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License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Version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Size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First published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Dependencies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4251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jQuery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helper library; simplifies JavaScript coding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v1.7.1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Jan-06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7598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jQuery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UI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user interface control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v1.8.7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Sep-07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jQuery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863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Highstocks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charting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commercial ($80)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v1.1.4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Oct-11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jQuery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7598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jVector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Map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map infographics lib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Feb-12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jQuery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83712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USA map definition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USA map definition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Feb-12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jVector Map, jQuery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7598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SlickGrid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fast, scalable grid component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v2.0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Mar-09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jQuery, jQuery.event. drag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9098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JQuery Event Drag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extends jQuery; used by Slick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v2.0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5.1kB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jQuery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4251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jQuery mousewheel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simplifies mousewheel programming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v3.0.6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3.5kB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Apr-07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jQuery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7598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Loadmask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creates wait screen effects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Jun-09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jQuery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7598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qTips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help tips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v1.0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Apr-10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jQuery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7598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loads library  as needed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v0.6.1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14.2kB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Jan-11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4251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objectoriented extension for JavaScript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v1.4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4.99kB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Apr-10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jQuery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0369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Crossroads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pattern matching framework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v0.7.1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Apr-11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7598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Hasher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url hash management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v1.1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2.8kB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Aug-11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7598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Mustache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logic-less template system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Oct-09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4251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SimpleModal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creates modal panel (greys rest of screen)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v1.4.2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Oct-07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jQuery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4251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JSON2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provides JSON support for obsolete browsers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v1.0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Nov-10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4251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PureMVC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model-view-controller framework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v1.1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Nov-10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7598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js-Signals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event framework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v0.7.4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Nov-10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8372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Kizzy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cross-browser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localStorage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API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open-source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v1.0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4.6kB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Feb-11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7099" y="144351"/>
            <a:ext cx="8305060" cy="699028"/>
          </a:xfrm>
        </p:spPr>
        <p:txBody>
          <a:bodyPr/>
          <a:lstStyle/>
          <a:p>
            <a:r>
              <a:rPr lang="en-US" dirty="0" smtClean="0"/>
              <a:t>Open Source libraries = 2/3 code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95692" y="784076"/>
            <a:ext cx="8046720" cy="459028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>
                <a:solidFill>
                  <a:schemeClr val="accent1"/>
                </a:solidFill>
              </a:rPr>
              <a:t>Questions?</a:t>
            </a:r>
          </a:p>
          <a:p>
            <a:pPr algn="ctr">
              <a:buNone/>
            </a:pPr>
            <a:endParaRPr lang="en-US" sz="44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Mark Elbert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  <a:hlinkClick r:id="rId2"/>
              </a:rPr>
              <a:t>mark.elbert@eia.gov</a:t>
            </a:r>
            <a:r>
              <a:rPr lang="en-US" sz="2400" dirty="0" smtClean="0">
                <a:solidFill>
                  <a:schemeClr val="accent1"/>
                </a:solidFill>
              </a:rPr>
              <a:t/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  <a:hlinkClick r:id="rId3"/>
              </a:rPr>
              <a:t>markelbert</a:t>
            </a:r>
            <a:r>
              <a:rPr lang="en-US" sz="2400" dirty="0" smtClean="0">
                <a:solidFill>
                  <a:schemeClr val="accent1"/>
                </a:solidFill>
                <a:hlinkClick r:id="rId3"/>
              </a:rPr>
              <a:t>@gmail.com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when your data is in legacy table structures?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feeder_fil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064" y="1446059"/>
            <a:ext cx="8584707" cy="3606624"/>
          </a:xfrm>
          <a:prstGeom prst="rect">
            <a:avLst/>
          </a:prstGeom>
        </p:spPr>
      </p:pic>
      <p:pic>
        <p:nvPicPr>
          <p:cNvPr id="7" name="Picture 6" descr="feeder_file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437" y="3280356"/>
            <a:ext cx="8389398" cy="27554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6578" y="1455939"/>
            <a:ext cx="1189608" cy="1819921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16531" y="3286218"/>
            <a:ext cx="1241395" cy="2475389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91776" y="1447060"/>
            <a:ext cx="568170" cy="1828799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764957" y="1448541"/>
            <a:ext cx="424651" cy="1845075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5862" y="1457418"/>
            <a:ext cx="557811" cy="18273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transform EIA’s data publishing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chose electricity data, with over 400,000 time series, to break the paper-centric publishing model</a:t>
            </a:r>
          </a:p>
          <a:p>
            <a:r>
              <a:rPr lang="en-US" dirty="0" smtClean="0"/>
              <a:t>different </a:t>
            </a:r>
            <a:r>
              <a:rPr lang="en-US" dirty="0" smtClean="0"/>
              <a:t>customers consume data in different ways:</a:t>
            </a:r>
          </a:p>
          <a:p>
            <a:pPr lvl="1"/>
            <a:r>
              <a:rPr lang="en-US" dirty="0" smtClean="0"/>
              <a:t>researchers and energy analysts</a:t>
            </a:r>
          </a:p>
          <a:p>
            <a:pPr lvl="1"/>
            <a:r>
              <a:rPr lang="en-US" dirty="0" smtClean="0"/>
              <a:t>classroom of </a:t>
            </a:r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Hill staffers</a:t>
            </a:r>
            <a:endParaRPr lang="en-US" dirty="0" smtClean="0"/>
          </a:p>
          <a:p>
            <a:pPr lvl="1"/>
            <a:r>
              <a:rPr lang="en-US" dirty="0" smtClean="0"/>
              <a:t>application developers</a:t>
            </a:r>
          </a:p>
          <a:p>
            <a:r>
              <a:rPr lang="en-US" dirty="0" smtClean="0"/>
              <a:t>push the boundaries of interactive charting </a:t>
            </a:r>
            <a:r>
              <a:rPr lang="en-US" dirty="0" smtClean="0"/>
              <a:t>and mapping </a:t>
            </a:r>
            <a:r>
              <a:rPr lang="en-US" dirty="0" smtClean="0"/>
              <a:t>on the web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67512" y="6391656"/>
            <a:ext cx="2807208" cy="393192"/>
          </a:xfrm>
        </p:spPr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Internet’s fallow period: ’03 - ’10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internet turned into a powerful computing </a:t>
            </a:r>
            <a:r>
              <a:rPr lang="en-US" dirty="0" smtClean="0"/>
              <a:t>platform despit</a:t>
            </a:r>
            <a:r>
              <a:rPr lang="en-US" dirty="0" smtClean="0"/>
              <a:t>e Microsoft</a:t>
            </a:r>
            <a:endParaRPr lang="en-US" dirty="0" smtClean="0"/>
          </a:p>
          <a:p>
            <a:pPr lvl="1"/>
            <a:r>
              <a:rPr lang="en-US" dirty="0" err="1" smtClean="0"/>
              <a:t>Telcos</a:t>
            </a:r>
            <a:r>
              <a:rPr lang="en-US" dirty="0" smtClean="0"/>
              <a:t> gave us multi megabit bandwidth</a:t>
            </a:r>
          </a:p>
          <a:p>
            <a:pPr lvl="1"/>
            <a:r>
              <a:rPr lang="en-US" dirty="0" smtClean="0"/>
              <a:t>Google’s Chrome started the new browser war for speed</a:t>
            </a:r>
          </a:p>
          <a:p>
            <a:pPr lvl="1"/>
            <a:r>
              <a:rPr lang="en-US" dirty="0" smtClean="0"/>
              <a:t>processors continued to improve</a:t>
            </a:r>
          </a:p>
          <a:p>
            <a:r>
              <a:rPr lang="en-US" dirty="0" smtClean="0"/>
              <a:t>open-source JavaScript libraries </a:t>
            </a:r>
            <a:r>
              <a:rPr lang="en-US" dirty="0" smtClean="0"/>
              <a:t>matured</a:t>
            </a:r>
          </a:p>
          <a:p>
            <a:pPr lvl="1"/>
            <a:r>
              <a:rPr lang="en-US" dirty="0" err="1" smtClean="0"/>
              <a:t>jQuery</a:t>
            </a:r>
            <a:r>
              <a:rPr lang="en-US" dirty="0" smtClean="0"/>
              <a:t> / </a:t>
            </a:r>
            <a:r>
              <a:rPr lang="en-US" dirty="0" err="1" smtClean="0"/>
              <a:t>jQueryUI</a:t>
            </a:r>
            <a:endParaRPr lang="en-US" dirty="0" smtClean="0"/>
          </a:p>
          <a:p>
            <a:pPr lvl="1"/>
            <a:r>
              <a:rPr lang="en-US" dirty="0" err="1" smtClean="0"/>
              <a:t>jVectorMaps</a:t>
            </a:r>
            <a:endParaRPr lang="en-US" dirty="0" smtClean="0"/>
          </a:p>
          <a:p>
            <a:pPr lvl="1"/>
            <a:r>
              <a:rPr lang="en-US" dirty="0" err="1" smtClean="0"/>
              <a:t>Highcharts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67512" y="6391656"/>
            <a:ext cx="2807208" cy="393192"/>
          </a:xfrm>
        </p:spPr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 smtClean="0"/>
              <a:t>Web Data Ingestion and Application </a:t>
            </a:r>
            <a:r>
              <a:rPr lang="en-US" sz="3600" dirty="0" smtClean="0"/>
              <a:t>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2170586"/>
            <a:ext cx="2133600" cy="274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057400" y="2246786"/>
            <a:ext cx="304800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1752600" y="1256186"/>
            <a:ext cx="1066800" cy="76200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r>
              <a:rPr lang="en-US" dirty="0" smtClean="0"/>
              <a:t>egacy </a:t>
            </a:r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10" name="Flowchart: Magnetic Disk 9"/>
          <p:cNvSpPr/>
          <p:nvPr/>
        </p:nvSpPr>
        <p:spPr>
          <a:xfrm>
            <a:off x="1676400" y="5105400"/>
            <a:ext cx="1066800" cy="990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DB</a:t>
            </a:r>
            <a:endParaRPr lang="en-US" dirty="0"/>
          </a:p>
        </p:txBody>
      </p:sp>
      <p:sp>
        <p:nvSpPr>
          <p:cNvPr id="11" name="Flowchart: Predefined Process 10"/>
          <p:cNvSpPr/>
          <p:nvPr/>
        </p:nvSpPr>
        <p:spPr>
          <a:xfrm>
            <a:off x="1473693" y="2856386"/>
            <a:ext cx="1491449" cy="762000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Filtering &amp; collating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Flowchart: Manual Operation 11"/>
          <p:cNvSpPr/>
          <p:nvPr/>
        </p:nvSpPr>
        <p:spPr>
          <a:xfrm>
            <a:off x="1420427" y="3770786"/>
            <a:ext cx="1553592" cy="457200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Indexing engine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2170586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Data 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mapper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057400" y="4380386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48400" y="1981200"/>
            <a:ext cx="2057400" cy="1752600"/>
            <a:chOff x="6248400" y="4343400"/>
            <a:chExt cx="2057400" cy="1752600"/>
          </a:xfrm>
        </p:grpSpPr>
        <p:sp>
          <p:nvSpPr>
            <p:cNvPr id="16" name="Rectangle 15"/>
            <p:cNvSpPr/>
            <p:nvPr/>
          </p:nvSpPr>
          <p:spPr>
            <a:xfrm>
              <a:off x="6248400" y="4343400"/>
              <a:ext cx="2057400" cy="175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4419600"/>
              <a:ext cx="1857375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6248400" y="4191000"/>
            <a:ext cx="2057400" cy="1981200"/>
            <a:chOff x="6248400" y="2133600"/>
            <a:chExt cx="2057400" cy="1981200"/>
          </a:xfrm>
        </p:grpSpPr>
        <p:sp>
          <p:nvSpPr>
            <p:cNvPr id="19" name="Rectangle 18"/>
            <p:cNvSpPr/>
            <p:nvPr/>
          </p:nvSpPr>
          <p:spPr>
            <a:xfrm>
              <a:off x="6248400" y="2133600"/>
              <a:ext cx="2057400" cy="1981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3200" y="2286000"/>
              <a:ext cx="1504950" cy="172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20"/>
          <p:cNvSpPr/>
          <p:nvPr/>
        </p:nvSpPr>
        <p:spPr>
          <a:xfrm>
            <a:off x="2209800" y="4304186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Data writer</a:t>
            </a:r>
          </a:p>
        </p:txBody>
      </p:sp>
      <p:cxnSp>
        <p:nvCxnSpPr>
          <p:cNvPr id="22" name="Elbow Connector 21"/>
          <p:cNvCxnSpPr/>
          <p:nvPr/>
        </p:nvCxnSpPr>
        <p:spPr>
          <a:xfrm flipV="1">
            <a:off x="2819400" y="2971800"/>
            <a:ext cx="3276600" cy="25908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5715000"/>
            <a:ext cx="3352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55433" y="5788239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(JSON)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915893"/>
          </a:xfrm>
        </p:spPr>
        <p:txBody>
          <a:bodyPr/>
          <a:lstStyle/>
          <a:p>
            <a:r>
              <a:rPr lang="en-US" dirty="0" smtClean="0"/>
              <a:t>The Electricity Data Browser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40080" y="1315617"/>
            <a:ext cx="3465389" cy="4861995"/>
          </a:xfrm>
        </p:spPr>
        <p:txBody>
          <a:bodyPr/>
          <a:lstStyle/>
          <a:p>
            <a:r>
              <a:rPr lang="en-US" sz="2000" dirty="0" smtClean="0"/>
              <a:t>aggregate data</a:t>
            </a:r>
          </a:p>
          <a:p>
            <a:r>
              <a:rPr lang="en-US" sz="2000" dirty="0" smtClean="0"/>
              <a:t>drill-downs to individual plant data</a:t>
            </a:r>
          </a:p>
          <a:p>
            <a:r>
              <a:rPr lang="en-US" sz="2000" dirty="0" smtClean="0"/>
              <a:t>user generated visualizations:</a:t>
            </a:r>
          </a:p>
          <a:p>
            <a:pPr lvl="1"/>
            <a:r>
              <a:rPr lang="en-US" dirty="0" smtClean="0"/>
              <a:t>Line charts</a:t>
            </a:r>
          </a:p>
          <a:p>
            <a:pPr lvl="1"/>
            <a:r>
              <a:rPr lang="en-US" dirty="0" smtClean="0"/>
              <a:t>Column charts</a:t>
            </a:r>
          </a:p>
          <a:p>
            <a:pPr lvl="1"/>
            <a:r>
              <a:rPr lang="en-US" dirty="0" smtClean="0"/>
              <a:t>Animated maps</a:t>
            </a:r>
          </a:p>
          <a:p>
            <a:r>
              <a:rPr lang="en-US" sz="2000" dirty="0" smtClean="0"/>
              <a:t>links to analysis, </a:t>
            </a:r>
            <a:r>
              <a:rPr lang="en-US" sz="2000" dirty="0" smtClean="0"/>
              <a:t>data API</a:t>
            </a:r>
          </a:p>
          <a:p>
            <a:r>
              <a:rPr lang="en-US" sz="2000" dirty="0" smtClean="0"/>
              <a:t>Cross links to U.S. Energy Mapping System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" name="Content Placeholder 10" descr="US_all_fuels_map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864438" y="1036972"/>
            <a:ext cx="4022725" cy="340915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CA_all_fuels_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1091" y="2698764"/>
            <a:ext cx="3713859" cy="340907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el\AppData\Local\Temp\1\SNAGHTML9169f16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868" y="2218118"/>
            <a:ext cx="3063267" cy="3789771"/>
          </a:xfrm>
          <a:prstGeom prst="rect">
            <a:avLst/>
          </a:prstGeom>
          <a:noFill/>
        </p:spPr>
      </p:pic>
      <p:pic>
        <p:nvPicPr>
          <p:cNvPr id="1028" name="Picture 4" descr="C:\Users\mel\AppData\Local\Temp\1\SNAGHTML916875d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1" y="1028700"/>
            <a:ext cx="2885732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708083"/>
          </a:xfrm>
        </p:spPr>
        <p:txBody>
          <a:bodyPr/>
          <a:lstStyle/>
          <a:p>
            <a:r>
              <a:rPr lang="en-US" dirty="0" smtClean="0"/>
              <a:t>Data ecosystem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92680" y="2308860"/>
            <a:ext cx="3031576" cy="61189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180" y="4114800"/>
            <a:ext cx="3147060" cy="16927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{"request":{"command":"</a:t>
            </a:r>
            <a:r>
              <a:rPr lang="en-US" sz="800" dirty="0" err="1" smtClean="0"/>
              <a:t>series","series_id</a:t>
            </a:r>
            <a:r>
              <a:rPr lang="en-US" sz="800" dirty="0" smtClean="0"/>
              <a:t>":"ELEC.PLANT.GEN.6417-WAT-ALL.A"},"series":[{"</a:t>
            </a:r>
            <a:r>
              <a:rPr lang="en-US" sz="800" dirty="0" err="1" smtClean="0"/>
              <a:t>series_id</a:t>
            </a:r>
            <a:r>
              <a:rPr lang="en-US" sz="800" dirty="0" smtClean="0"/>
              <a:t>":"ELEC.PLANT.GEN.6417-WAT-ALL.A","data":[["2012","244685"],["2011","390119"],["2010","251053"],["2009","377491"],["2008","181726"],["2007","102447"],["2006","292362"],["2005","263951"],["2004","471543"],["2003","444293"],["2002","422206"],["2001","285082"]],"name":"Net Generation : Center Hill : Conventional Hydroelectric : All </a:t>
            </a:r>
            <a:r>
              <a:rPr lang="en-US" sz="800" dirty="0" err="1" smtClean="0"/>
              <a:t>Primemovers</a:t>
            </a:r>
            <a:r>
              <a:rPr lang="en-US" sz="800" dirty="0" smtClean="0"/>
              <a:t> : </a:t>
            </a:r>
            <a:r>
              <a:rPr lang="en-US" sz="800" dirty="0" err="1" smtClean="0"/>
              <a:t>Annual","units</a:t>
            </a:r>
            <a:r>
              <a:rPr lang="en-US" sz="800" dirty="0" smtClean="0"/>
              <a:t>":"</a:t>
            </a:r>
            <a:r>
              <a:rPr lang="en-US" sz="800" dirty="0" err="1" smtClean="0"/>
              <a:t>megawatthours","f</a:t>
            </a:r>
            <a:r>
              <a:rPr lang="en-US" sz="800" dirty="0" smtClean="0"/>
              <a:t>":"</a:t>
            </a:r>
            <a:r>
              <a:rPr lang="en-US" sz="800" dirty="0" err="1" smtClean="0"/>
              <a:t>A","unitsshort</a:t>
            </a:r>
            <a:r>
              <a:rPr lang="en-US" sz="800" dirty="0" smtClean="0"/>
              <a:t>":"","description":"","copyright":"</a:t>
            </a:r>
            <a:r>
              <a:rPr lang="en-US" sz="800" dirty="0" err="1" smtClean="0"/>
              <a:t>None","source</a:t>
            </a:r>
            <a:r>
              <a:rPr lang="en-US" sz="800" dirty="0" smtClean="0"/>
              <a:t>":"EIA, U.S. Energy Information Administration","iso3166":"USA-</a:t>
            </a:r>
            <a:r>
              <a:rPr lang="en-US" sz="800" dirty="0" err="1" smtClean="0"/>
              <a:t>TN","lat</a:t>
            </a:r>
            <a:r>
              <a:rPr lang="en-US" sz="800" dirty="0" smtClean="0"/>
              <a:t>":"36.0972","lon":"-85.8274","start":"2001","end":"2012","updated":"22-MAR-13 03.12.35 PM"}]}</a:t>
            </a:r>
            <a:endParaRPr lang="en-US" sz="500" dirty="0"/>
          </a:p>
        </p:txBody>
      </p:sp>
      <p:cxnSp>
        <p:nvCxnSpPr>
          <p:cNvPr id="22" name="Straight Arrow Connector 21"/>
          <p:cNvCxnSpPr>
            <a:endCxn id="19" idx="3"/>
          </p:cNvCxnSpPr>
          <p:nvPr/>
        </p:nvCxnSpPr>
        <p:spPr>
          <a:xfrm flipH="1" flipV="1">
            <a:off x="3825240" y="4961186"/>
            <a:ext cx="1527995" cy="5607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el\AppData\Local\Temp\1\SNAGHTML91f3e6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8027" y="402427"/>
            <a:ext cx="3784321" cy="168833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>
            <a:endCxn id="1030" idx="0"/>
          </p:cNvCxnSpPr>
          <p:nvPr/>
        </p:nvCxnSpPr>
        <p:spPr>
          <a:xfrm flipH="1">
            <a:off x="6911502" y="1118586"/>
            <a:ext cx="1593306" cy="10995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      </a:t>
            </a:r>
            <a:r>
              <a:rPr lang="en-US" dirty="0" smtClean="0">
                <a:hlinkClick r:id="rId3"/>
              </a:rPr>
              <a:t>www.eia.gov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67512" y="6391656"/>
            <a:ext cx="2807208" cy="393192"/>
          </a:xfrm>
        </p:spPr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84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Mark Elbert, Washington, D.C.,  September 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d1-home-page-na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510" y="178522"/>
            <a:ext cx="8339951" cy="59293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859261" y="4128116"/>
            <a:ext cx="1020933" cy="4083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86216" y="560772"/>
            <a:ext cx="1276906" cy="4083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EIA_Template</Template>
  <TotalTime>4106</TotalTime>
  <Words>1112</Words>
  <Application>Microsoft Office PowerPoint</Application>
  <PresentationFormat>On-screen Show (4:3)</PresentationFormat>
  <Paragraphs>255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EIA_Template</vt:lpstr>
      <vt:lpstr>Transforming legacy data into state-of-the-art interactive visualizations</vt:lpstr>
      <vt:lpstr>What to do when your data is in legacy table structures?</vt:lpstr>
      <vt:lpstr>Challenge: transform EIA’s data publishing</vt:lpstr>
      <vt:lpstr>The Internet’s fallow period: ’03 - ’10</vt:lpstr>
      <vt:lpstr>Web Data Ingestion and Application Architecture</vt:lpstr>
      <vt:lpstr>The Electricity Data Browser</vt:lpstr>
      <vt:lpstr>Data ecosystem</vt:lpstr>
      <vt:lpstr>Demo:       www.eia.gov </vt:lpstr>
      <vt:lpstr>Slide 9</vt:lpstr>
      <vt:lpstr>Slide 10</vt:lpstr>
      <vt:lpstr>Slide 11</vt:lpstr>
      <vt:lpstr>Slide 12</vt:lpstr>
      <vt:lpstr>Slide 13</vt:lpstr>
      <vt:lpstr>Slide 14</vt:lpstr>
      <vt:lpstr>each data set  is a complete n-Cube</vt:lpstr>
      <vt:lpstr>Open Source libraries = 2/3 code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Brown Bag</dc:title>
  <dc:creator>Lake, Braden</dc:creator>
  <cp:keywords>Mapping, EIA, 2013, Mapping Strategy</cp:keywords>
  <cp:lastModifiedBy>Mark Elbert</cp:lastModifiedBy>
  <cp:revision>102</cp:revision>
  <dcterms:created xsi:type="dcterms:W3CDTF">2013-03-27T20:33:27Z</dcterms:created>
  <dcterms:modified xsi:type="dcterms:W3CDTF">2013-09-04T17:22:31Z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">
    <vt:lpwstr>Jim O'Sullivan</vt:lpwstr>
  </property>
  <property fmtid="{D5CDD505-2E9C-101B-9397-08002B2CF9AE}" pid="3" name="Location">
    <vt:lpwstr>Washington, D.C.</vt:lpwstr>
  </property>
  <property fmtid="{D5CDD505-2E9C-101B-9397-08002B2CF9AE}" pid="4" name="Presentation Date">
    <vt:filetime>2013-04-16T04:00:00Z</vt:filetime>
  </property>
</Properties>
</file>