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6012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1pPr>
    <a:lvl2pPr marL="0" marR="0" indent="174625" algn="l" defTabSz="914400" rtl="0" fontAlgn="auto" latinLnBrk="0" hangingPunct="0">
      <a:lnSpc>
        <a:spcPct val="100000"/>
      </a:lnSpc>
      <a:spcBef>
        <a:spcPts val="0"/>
      </a:spcBef>
      <a:spcAft>
        <a:spcPts val="0"/>
      </a:spcAft>
      <a:buClrTx/>
      <a:buSzTx/>
      <a:buFontTx/>
      <a:buNone/>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2pPr>
    <a:lvl3pPr marL="0" marR="0" indent="174625" algn="l" defTabSz="914400" rtl="0" fontAlgn="auto" latinLnBrk="0" hangingPunct="0">
      <a:lnSpc>
        <a:spcPct val="100000"/>
      </a:lnSpc>
      <a:spcBef>
        <a:spcPts val="0"/>
      </a:spcBef>
      <a:spcAft>
        <a:spcPts val="0"/>
      </a:spcAft>
      <a:buClrTx/>
      <a:buSzTx/>
      <a:buFontTx/>
      <a:buNone/>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3pPr>
    <a:lvl4pPr marL="0" marR="0" indent="174625" algn="l" defTabSz="914400" rtl="0" fontAlgn="auto" latinLnBrk="0" hangingPunct="0">
      <a:lnSpc>
        <a:spcPct val="100000"/>
      </a:lnSpc>
      <a:spcBef>
        <a:spcPts val="0"/>
      </a:spcBef>
      <a:spcAft>
        <a:spcPts val="0"/>
      </a:spcAft>
      <a:buClrTx/>
      <a:buSzTx/>
      <a:buFontTx/>
      <a:buNone/>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4pPr>
    <a:lvl5pPr marL="0" marR="0" indent="174625" algn="l" defTabSz="914400" rtl="0" fontAlgn="auto" latinLnBrk="0" hangingPunct="0">
      <a:lnSpc>
        <a:spcPct val="100000"/>
      </a:lnSpc>
      <a:spcBef>
        <a:spcPts val="0"/>
      </a:spcBef>
      <a:spcAft>
        <a:spcPts val="0"/>
      </a:spcAft>
      <a:buClrTx/>
      <a:buSzTx/>
      <a:buFontTx/>
      <a:buNone/>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5pPr>
    <a:lvl6pPr marL="1272778" marR="0" indent="-129778" algn="l" defTabSz="914400" rtl="0" fontAlgn="auto" latinLnBrk="0" hangingPunct="0">
      <a:lnSpc>
        <a:spcPct val="100000"/>
      </a:lnSpc>
      <a:spcBef>
        <a:spcPts val="0"/>
      </a:spcBef>
      <a:spcAft>
        <a:spcPts val="0"/>
      </a:spcAft>
      <a:buClrTx/>
      <a:buSzPct val="100000"/>
      <a:buFontTx/>
      <a:buChar char="-"/>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6pPr>
    <a:lvl7pPr marL="1729977" marR="0" indent="-129777" algn="l" defTabSz="914400" rtl="0" fontAlgn="auto" latinLnBrk="0" hangingPunct="0">
      <a:lnSpc>
        <a:spcPct val="100000"/>
      </a:lnSpc>
      <a:spcBef>
        <a:spcPts val="0"/>
      </a:spcBef>
      <a:spcAft>
        <a:spcPts val="0"/>
      </a:spcAft>
      <a:buClrTx/>
      <a:buSzPct val="100000"/>
      <a:buFontTx/>
      <a:buChar char="-"/>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7pPr>
    <a:lvl8pPr marL="2187177" marR="0" indent="-129777" algn="l" defTabSz="914400" rtl="0" fontAlgn="auto" latinLnBrk="0" hangingPunct="0">
      <a:lnSpc>
        <a:spcPct val="100000"/>
      </a:lnSpc>
      <a:spcBef>
        <a:spcPts val="0"/>
      </a:spcBef>
      <a:spcAft>
        <a:spcPts val="0"/>
      </a:spcAft>
      <a:buClrTx/>
      <a:buSzPct val="100000"/>
      <a:buFontTx/>
      <a:buChar char="-"/>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8pPr>
    <a:lvl9pPr marL="2644377" marR="0" indent="-129777" algn="l" defTabSz="914400" rtl="0" fontAlgn="auto" latinLnBrk="0" hangingPunct="0">
      <a:lnSpc>
        <a:spcPct val="100000"/>
      </a:lnSpc>
      <a:spcBef>
        <a:spcPts val="0"/>
      </a:spcBef>
      <a:spcAft>
        <a:spcPts val="0"/>
      </a:spcAft>
      <a:buClrTx/>
      <a:buSzPct val="100000"/>
      <a:buFontTx/>
      <a:buChar char="-"/>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DiGiovanna" initials="J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33050"/>
        </a:fontRef>
        <a:srgbClr val="133050"/>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rgbClr val="CCD7E0"/>
          </a:solidFill>
        </a:fill>
      </a:tcStyle>
    </a:wholeTbl>
    <a:band2H>
      <a:tcTxStyle/>
      <a:tcStyle>
        <a:tcBdr/>
        <a:fill>
          <a:solidFill>
            <a:srgbClr val="E7ECF0"/>
          </a:solidFill>
        </a:fill>
      </a:tcStyle>
    </a:band2H>
    <a:firstCol>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1"/>
          </a:solidFill>
        </a:fill>
      </a:tcStyle>
    </a:firstCol>
    <a:lastRow>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381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1"/>
          </a:solidFill>
        </a:fill>
      </a:tcStyle>
    </a:lastRow>
    <a:firstRow>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381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1"/>
          </a:solidFill>
        </a:fill>
      </a:tcStyle>
    </a:firstRow>
  </a:tblStyle>
  <a:tblStyle styleId="{C7B018BB-80A7-4F77-B60F-C8B233D01FF8}" styleName="">
    <a:tblBg/>
    <a:wholeTbl>
      <a:tcTxStyle b="off" i="off">
        <a:fontRef idx="major">
          <a:srgbClr val="133050"/>
        </a:fontRef>
        <a:srgbClr val="133050"/>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rgbClr val="D4DBE0"/>
          </a:solidFill>
        </a:fill>
      </a:tcStyle>
    </a:wholeTbl>
    <a:band2H>
      <a:tcTxStyle/>
      <a:tcStyle>
        <a:tcBdr/>
        <a:fill>
          <a:solidFill>
            <a:srgbClr val="EBEEF0"/>
          </a:solidFill>
        </a:fill>
      </a:tcStyle>
    </a:band2H>
    <a:firstCol>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3"/>
          </a:solidFill>
        </a:fill>
      </a:tcStyle>
    </a:firstCol>
    <a:lastRow>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381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3"/>
          </a:solidFill>
        </a:fill>
      </a:tcStyle>
    </a:lastRow>
    <a:firstRow>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381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3"/>
          </a:solidFill>
        </a:fill>
      </a:tcStyle>
    </a:firstRow>
  </a:tblStyle>
  <a:tblStyle styleId="{EEE7283C-3CF3-47DC-8721-378D4A62B228}" styleName="">
    <a:tblBg/>
    <a:wholeTbl>
      <a:tcTxStyle b="off" i="off">
        <a:fontRef idx="major">
          <a:srgbClr val="133050"/>
        </a:fontRef>
        <a:srgbClr val="133050"/>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rgbClr val="F7F9FA"/>
          </a:solidFill>
        </a:fill>
      </a:tcStyle>
    </a:wholeTbl>
    <a:band2H>
      <a:tcTxStyle/>
      <a:tcStyle>
        <a:tcBdr/>
        <a:fill>
          <a:solidFill>
            <a:srgbClr val="FBFCFD"/>
          </a:solidFill>
        </a:fill>
      </a:tcStyle>
    </a:band2H>
    <a:firstCol>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6"/>
          </a:solidFill>
        </a:fill>
      </a:tcStyle>
    </a:firstCol>
    <a:lastRow>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381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6"/>
          </a:solidFill>
        </a:fill>
      </a:tcStyle>
    </a:lastRow>
    <a:firstRow>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381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chemeClr val="accent6"/>
          </a:solidFill>
        </a:fill>
      </a:tcStyle>
    </a:firstRow>
  </a:tblStyle>
  <a:tblStyle styleId="{CF821DB8-F4EB-4A41-A1BA-3FCAFE7338EE}" styleName="">
    <a:tblBg/>
    <a:wholeTbl>
      <a:tcTxStyle b="off" i="off">
        <a:fontRef idx="major">
          <a:srgbClr val="133050"/>
        </a:fontRef>
        <a:srgbClr val="13305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8"/>
          </a:solidFill>
        </a:fill>
      </a:tcStyle>
    </a:wholeTbl>
    <a:band2H>
      <a:tcTxStyle/>
      <a:tcStyle>
        <a:tcBdr/>
        <a:fill>
          <a:solidFill>
            <a:srgbClr val="50483E"/>
          </a:solidFill>
        </a:fill>
      </a:tcStyle>
    </a:band2H>
    <a:firstCol>
      <a:tcTxStyle b="on" i="off">
        <a:fontRef idx="major">
          <a:srgbClr val="50483E"/>
        </a:fontRef>
        <a:srgbClr val="50483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33050"/>
        </a:fontRef>
        <a:srgbClr val="133050"/>
      </a:tcTxStyle>
      <a:tcStyle>
        <a:tcBdr>
          <a:left>
            <a:ln w="12700" cap="flat">
              <a:noFill/>
              <a:miter lim="400000"/>
            </a:ln>
          </a:left>
          <a:right>
            <a:ln w="12700" cap="flat">
              <a:noFill/>
              <a:miter lim="400000"/>
            </a:ln>
          </a:right>
          <a:top>
            <a:ln w="50800" cap="flat">
              <a:solidFill>
                <a:srgbClr val="133050"/>
              </a:solidFill>
              <a:prstDash val="solid"/>
              <a:round/>
            </a:ln>
          </a:top>
          <a:bottom>
            <a:ln w="25400" cap="flat">
              <a:solidFill>
                <a:srgbClr val="133050"/>
              </a:solidFill>
              <a:prstDash val="solid"/>
              <a:round/>
            </a:ln>
          </a:bottom>
          <a:insideH>
            <a:ln w="12700" cap="flat">
              <a:noFill/>
              <a:miter lim="400000"/>
            </a:ln>
          </a:insideH>
          <a:insideV>
            <a:ln w="12700" cap="flat">
              <a:noFill/>
              <a:miter lim="400000"/>
            </a:ln>
          </a:insideV>
        </a:tcBdr>
        <a:fill>
          <a:solidFill>
            <a:srgbClr val="50483E"/>
          </a:solidFill>
        </a:fill>
      </a:tcStyle>
    </a:lastRow>
    <a:firstRow>
      <a:tcTxStyle b="on" i="off">
        <a:fontRef idx="major">
          <a:srgbClr val="50483E"/>
        </a:fontRef>
        <a:srgbClr val="50483E"/>
      </a:tcTxStyle>
      <a:tcStyle>
        <a:tcBdr>
          <a:left>
            <a:ln w="12700" cap="flat">
              <a:noFill/>
              <a:miter lim="400000"/>
            </a:ln>
          </a:left>
          <a:right>
            <a:ln w="12700" cap="flat">
              <a:noFill/>
              <a:miter lim="400000"/>
            </a:ln>
          </a:right>
          <a:top>
            <a:ln w="25400" cap="flat">
              <a:solidFill>
                <a:srgbClr val="133050"/>
              </a:solidFill>
              <a:prstDash val="solid"/>
              <a:round/>
            </a:ln>
          </a:top>
          <a:bottom>
            <a:ln w="25400" cap="flat">
              <a:solidFill>
                <a:srgbClr val="13305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33050"/>
        </a:fontRef>
        <a:srgbClr val="133050"/>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rgbClr val="CACCCF"/>
          </a:solidFill>
        </a:fill>
      </a:tcStyle>
    </a:wholeTbl>
    <a:band2H>
      <a:tcTxStyle/>
      <a:tcStyle>
        <a:tcBdr/>
        <a:fill>
          <a:solidFill>
            <a:srgbClr val="E6E7E8"/>
          </a:solidFill>
        </a:fill>
      </a:tcStyle>
    </a:band2H>
    <a:firstCol>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rgbClr val="133050"/>
          </a:solidFill>
        </a:fill>
      </a:tcStyle>
    </a:firstCol>
    <a:lastRow>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38100" cap="flat">
              <a:solidFill>
                <a:srgbClr val="50483E"/>
              </a:solidFill>
              <a:prstDash val="solid"/>
              <a:round/>
            </a:ln>
          </a:top>
          <a:bottom>
            <a:ln w="127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rgbClr val="133050"/>
          </a:solidFill>
        </a:fill>
      </a:tcStyle>
    </a:lastRow>
    <a:firstRow>
      <a:tcTxStyle b="on" i="off">
        <a:fontRef idx="major">
          <a:srgbClr val="50483E"/>
        </a:fontRef>
        <a:srgbClr val="50483E"/>
      </a:tcTxStyle>
      <a:tcStyle>
        <a:tcBdr>
          <a:left>
            <a:ln w="12700" cap="flat">
              <a:solidFill>
                <a:srgbClr val="50483E"/>
              </a:solidFill>
              <a:prstDash val="solid"/>
              <a:round/>
            </a:ln>
          </a:left>
          <a:right>
            <a:ln w="12700" cap="flat">
              <a:solidFill>
                <a:srgbClr val="50483E"/>
              </a:solidFill>
              <a:prstDash val="solid"/>
              <a:round/>
            </a:ln>
          </a:right>
          <a:top>
            <a:ln w="12700" cap="flat">
              <a:solidFill>
                <a:srgbClr val="50483E"/>
              </a:solidFill>
              <a:prstDash val="solid"/>
              <a:round/>
            </a:ln>
          </a:top>
          <a:bottom>
            <a:ln w="38100" cap="flat">
              <a:solidFill>
                <a:srgbClr val="50483E"/>
              </a:solidFill>
              <a:prstDash val="solid"/>
              <a:round/>
            </a:ln>
          </a:bottom>
          <a:insideH>
            <a:ln w="12700" cap="flat">
              <a:solidFill>
                <a:srgbClr val="50483E"/>
              </a:solidFill>
              <a:prstDash val="solid"/>
              <a:round/>
            </a:ln>
          </a:insideH>
          <a:insideV>
            <a:ln w="12700" cap="flat">
              <a:solidFill>
                <a:srgbClr val="50483E"/>
              </a:solidFill>
              <a:prstDash val="solid"/>
              <a:round/>
            </a:ln>
          </a:insideV>
        </a:tcBdr>
        <a:fill>
          <a:solidFill>
            <a:srgbClr val="133050"/>
          </a:solidFill>
        </a:fill>
      </a:tcStyle>
    </a:firstRow>
  </a:tblStyle>
  <a:tblStyle styleId="{2708684C-4D16-4618-839F-0558EEFCDFE6}" styleName="">
    <a:tblBg/>
    <a:wholeTbl>
      <a:tcTxStyle b="off" i="off">
        <a:fontRef idx="major">
          <a:srgbClr val="133050"/>
        </a:fontRef>
        <a:srgbClr val="133050"/>
      </a:tcTxStyle>
      <a:tcStyle>
        <a:tcBdr>
          <a:left>
            <a:ln w="12700" cap="flat">
              <a:solidFill>
                <a:srgbClr val="133050"/>
              </a:solidFill>
              <a:prstDash val="solid"/>
              <a:round/>
            </a:ln>
          </a:left>
          <a:right>
            <a:ln w="12700" cap="flat">
              <a:solidFill>
                <a:srgbClr val="133050"/>
              </a:solidFill>
              <a:prstDash val="solid"/>
              <a:round/>
            </a:ln>
          </a:right>
          <a:top>
            <a:ln w="12700" cap="flat">
              <a:solidFill>
                <a:srgbClr val="133050"/>
              </a:solidFill>
              <a:prstDash val="solid"/>
              <a:round/>
            </a:ln>
          </a:top>
          <a:bottom>
            <a:ln w="12700" cap="flat">
              <a:solidFill>
                <a:srgbClr val="133050"/>
              </a:solidFill>
              <a:prstDash val="solid"/>
              <a:round/>
            </a:ln>
          </a:bottom>
          <a:insideH>
            <a:ln w="12700" cap="flat">
              <a:solidFill>
                <a:srgbClr val="133050"/>
              </a:solidFill>
              <a:prstDash val="solid"/>
              <a:round/>
            </a:ln>
          </a:insideH>
          <a:insideV>
            <a:ln w="12700" cap="flat">
              <a:solidFill>
                <a:srgbClr val="133050"/>
              </a:solidFill>
              <a:prstDash val="solid"/>
              <a:round/>
            </a:ln>
          </a:insideV>
        </a:tcBdr>
        <a:fill>
          <a:solidFill>
            <a:srgbClr val="133050">
              <a:alpha val="20000"/>
            </a:srgbClr>
          </a:solidFill>
        </a:fill>
      </a:tcStyle>
    </a:wholeTbl>
    <a:band2H>
      <a:tcTxStyle/>
      <a:tcStyle>
        <a:tcBdr/>
        <a:fill>
          <a:solidFill>
            <a:srgbClr val="FFFFFF"/>
          </a:solidFill>
        </a:fill>
      </a:tcStyle>
    </a:band2H>
    <a:firstCol>
      <a:tcTxStyle b="on" i="off">
        <a:fontRef idx="major">
          <a:srgbClr val="133050"/>
        </a:fontRef>
        <a:srgbClr val="133050"/>
      </a:tcTxStyle>
      <a:tcStyle>
        <a:tcBdr>
          <a:left>
            <a:ln w="12700" cap="flat">
              <a:solidFill>
                <a:srgbClr val="133050"/>
              </a:solidFill>
              <a:prstDash val="solid"/>
              <a:round/>
            </a:ln>
          </a:left>
          <a:right>
            <a:ln w="12700" cap="flat">
              <a:solidFill>
                <a:srgbClr val="133050"/>
              </a:solidFill>
              <a:prstDash val="solid"/>
              <a:round/>
            </a:ln>
          </a:right>
          <a:top>
            <a:ln w="12700" cap="flat">
              <a:solidFill>
                <a:srgbClr val="133050"/>
              </a:solidFill>
              <a:prstDash val="solid"/>
              <a:round/>
            </a:ln>
          </a:top>
          <a:bottom>
            <a:ln w="12700" cap="flat">
              <a:solidFill>
                <a:srgbClr val="133050"/>
              </a:solidFill>
              <a:prstDash val="solid"/>
              <a:round/>
            </a:ln>
          </a:bottom>
          <a:insideH>
            <a:ln w="12700" cap="flat">
              <a:solidFill>
                <a:srgbClr val="133050"/>
              </a:solidFill>
              <a:prstDash val="solid"/>
              <a:round/>
            </a:ln>
          </a:insideH>
          <a:insideV>
            <a:ln w="12700" cap="flat">
              <a:solidFill>
                <a:srgbClr val="133050"/>
              </a:solidFill>
              <a:prstDash val="solid"/>
              <a:round/>
            </a:ln>
          </a:insideV>
        </a:tcBdr>
        <a:fill>
          <a:solidFill>
            <a:srgbClr val="133050">
              <a:alpha val="20000"/>
            </a:srgbClr>
          </a:solidFill>
        </a:fill>
      </a:tcStyle>
    </a:firstCol>
    <a:lastRow>
      <a:tcTxStyle b="on" i="off">
        <a:fontRef idx="major">
          <a:srgbClr val="133050"/>
        </a:fontRef>
        <a:srgbClr val="133050"/>
      </a:tcTxStyle>
      <a:tcStyle>
        <a:tcBdr>
          <a:left>
            <a:ln w="12700" cap="flat">
              <a:solidFill>
                <a:srgbClr val="133050"/>
              </a:solidFill>
              <a:prstDash val="solid"/>
              <a:round/>
            </a:ln>
          </a:left>
          <a:right>
            <a:ln w="12700" cap="flat">
              <a:solidFill>
                <a:srgbClr val="133050"/>
              </a:solidFill>
              <a:prstDash val="solid"/>
              <a:round/>
            </a:ln>
          </a:right>
          <a:top>
            <a:ln w="50800" cap="flat">
              <a:solidFill>
                <a:srgbClr val="133050"/>
              </a:solidFill>
              <a:prstDash val="solid"/>
              <a:round/>
            </a:ln>
          </a:top>
          <a:bottom>
            <a:ln w="12700" cap="flat">
              <a:solidFill>
                <a:srgbClr val="133050"/>
              </a:solidFill>
              <a:prstDash val="solid"/>
              <a:round/>
            </a:ln>
          </a:bottom>
          <a:insideH>
            <a:ln w="12700" cap="flat">
              <a:solidFill>
                <a:srgbClr val="133050"/>
              </a:solidFill>
              <a:prstDash val="solid"/>
              <a:round/>
            </a:ln>
          </a:insideH>
          <a:insideV>
            <a:ln w="12700" cap="flat">
              <a:solidFill>
                <a:srgbClr val="133050"/>
              </a:solidFill>
              <a:prstDash val="solid"/>
              <a:round/>
            </a:ln>
          </a:insideV>
        </a:tcBdr>
        <a:fill>
          <a:noFill/>
        </a:fill>
      </a:tcStyle>
    </a:lastRow>
    <a:firstRow>
      <a:tcTxStyle b="on" i="off">
        <a:fontRef idx="major">
          <a:srgbClr val="133050"/>
        </a:fontRef>
        <a:srgbClr val="133050"/>
      </a:tcTxStyle>
      <a:tcStyle>
        <a:tcBdr>
          <a:left>
            <a:ln w="12700" cap="flat">
              <a:solidFill>
                <a:srgbClr val="133050"/>
              </a:solidFill>
              <a:prstDash val="solid"/>
              <a:round/>
            </a:ln>
          </a:left>
          <a:right>
            <a:ln w="12700" cap="flat">
              <a:solidFill>
                <a:srgbClr val="133050"/>
              </a:solidFill>
              <a:prstDash val="solid"/>
              <a:round/>
            </a:ln>
          </a:right>
          <a:top>
            <a:ln w="12700" cap="flat">
              <a:solidFill>
                <a:srgbClr val="133050"/>
              </a:solidFill>
              <a:prstDash val="solid"/>
              <a:round/>
            </a:ln>
          </a:top>
          <a:bottom>
            <a:ln w="25400" cap="flat">
              <a:solidFill>
                <a:srgbClr val="133050"/>
              </a:solidFill>
              <a:prstDash val="solid"/>
              <a:round/>
            </a:ln>
          </a:bottom>
          <a:insideH>
            <a:ln w="12700" cap="flat">
              <a:solidFill>
                <a:srgbClr val="133050"/>
              </a:solidFill>
              <a:prstDash val="solid"/>
              <a:round/>
            </a:ln>
          </a:insideH>
          <a:insideV>
            <a:ln w="12700" cap="flat">
              <a:solidFill>
                <a:srgbClr val="13305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36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254214"/>
          <c:y val="5.0000000000000001E-3"/>
          <c:w val="0.74078599999999994"/>
          <c:h val="0.98569600000000002"/>
        </c:manualLayout>
      </c:layout>
      <c:pieChart>
        <c:varyColors val="0"/>
        <c:ser>
          <c:idx val="0"/>
          <c:order val="0"/>
          <c:tx>
            <c:strRef>
              <c:f>Sheet1!$A$2</c:f>
              <c:strCache>
                <c:ptCount val="1"/>
                <c:pt idx="0">
                  <c:v>Region 1</c:v>
                </c:pt>
              </c:strCache>
            </c:strRef>
          </c:tx>
          <c:spPr>
            <a:solidFill>
              <a:srgbClr val="133050"/>
            </a:solidFill>
            <a:ln w="9525" cap="flat">
              <a:solidFill>
                <a:schemeClr val="accent2"/>
              </a:solidFill>
              <a:prstDash val="solid"/>
              <a:round/>
            </a:ln>
            <a:effectLst/>
          </c:spPr>
          <c:dPt>
            <c:idx val="0"/>
            <c:bubble3D val="0"/>
          </c:dPt>
          <c:dPt>
            <c:idx val="1"/>
            <c:bubble3D val="0"/>
            <c:spPr>
              <a:solidFill>
                <a:srgbClr val="9FD9DC"/>
              </a:solidFill>
              <a:ln w="9525" cap="flat">
                <a:solidFill>
                  <a:srgbClr val="4F463C"/>
                </a:solidFill>
                <a:prstDash val="solid"/>
                <a:round/>
              </a:ln>
              <a:effectLst/>
            </c:spPr>
          </c:dPt>
          <c:dPt>
            <c:idx val="2"/>
            <c:bubble3D val="0"/>
            <c:spPr>
              <a:solidFill>
                <a:schemeClr val="accent3"/>
              </a:solidFill>
              <a:ln w="9525" cap="flat">
                <a:solidFill>
                  <a:srgbClr val="4F463C"/>
                </a:solidFill>
                <a:prstDash val="solid"/>
                <a:round/>
              </a:ln>
              <a:effectLst/>
            </c:spPr>
          </c:dPt>
          <c:dLbls>
            <c:dLbl>
              <c:idx val="0"/>
              <c:numFmt formatCode="#,##0" sourceLinked="0"/>
              <c:spPr/>
              <c:txPr>
                <a:bodyPr/>
                <a:lstStyle/>
                <a:p>
                  <a:pPr>
                    <a:defRPr sz="2500" b="0" i="0" u="none" strike="noStrike">
                      <a:solidFill>
                        <a:srgbClr val="FFFFFF"/>
                      </a:solidFill>
                      <a:latin typeface="Avenir Heavy"/>
                    </a:defRPr>
                  </a:pPr>
                  <a:endParaRPr lang="en-US"/>
                </a:p>
              </c:txPr>
              <c:dLblPos val="ctr"/>
              <c:showLegendKey val="0"/>
              <c:showVal val="1"/>
              <c:showCatName val="0"/>
              <c:showSerName val="0"/>
              <c:showPercent val="0"/>
              <c:showBubbleSize val="0"/>
            </c:dLbl>
            <c:dLbl>
              <c:idx val="1"/>
              <c:numFmt formatCode="#,##0" sourceLinked="0"/>
              <c:spPr/>
              <c:txPr>
                <a:bodyPr/>
                <a:lstStyle/>
                <a:p>
                  <a:pPr>
                    <a:defRPr sz="2500" b="0" i="0" u="none" strike="noStrike">
                      <a:solidFill>
                        <a:srgbClr val="FFFFFF"/>
                      </a:solidFill>
                      <a:latin typeface="Avenir Heavy"/>
                    </a:defRPr>
                  </a:pPr>
                  <a:endParaRPr lang="en-US"/>
                </a:p>
              </c:txPr>
              <c:dLblPos val="ctr"/>
              <c:showLegendKey val="0"/>
              <c:showVal val="1"/>
              <c:showCatName val="0"/>
              <c:showSerName val="0"/>
              <c:showPercent val="0"/>
              <c:showBubbleSize val="0"/>
            </c:dLbl>
            <c:dLbl>
              <c:idx val="2"/>
              <c:numFmt formatCode="#,##0" sourceLinked="0"/>
              <c:spPr/>
              <c:txPr>
                <a:bodyPr/>
                <a:lstStyle/>
                <a:p>
                  <a:pPr>
                    <a:defRPr sz="2500" b="0" i="0" u="none" strike="noStrike">
                      <a:solidFill>
                        <a:srgbClr val="FFFFFF"/>
                      </a:solidFill>
                      <a:latin typeface="Avenir Heavy"/>
                    </a:defRPr>
                  </a:pPr>
                  <a:endParaRPr lang="en-US"/>
                </a:p>
              </c:txPr>
              <c:dLblPos val="ctr"/>
              <c:showLegendKey val="0"/>
              <c:showVal val="1"/>
              <c:showCatName val="0"/>
              <c:showSerName val="0"/>
              <c:showPercent val="0"/>
              <c:showBubbleSize val="0"/>
            </c:dLbl>
            <c:numFmt formatCode="#,##0" sourceLinked="0"/>
            <c:spPr>
              <a:noFill/>
              <a:ln>
                <a:noFill/>
              </a:ln>
              <a:effectLst/>
            </c:spPr>
            <c:txPr>
              <a:bodyPr/>
              <a:lstStyle/>
              <a:p>
                <a:pPr>
                  <a:defRPr sz="2500" b="0" i="0" u="none" strike="noStrike">
                    <a:solidFill>
                      <a:srgbClr val="FFFFFF"/>
                    </a:solidFill>
                    <a:latin typeface="Avenir Heavy"/>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Sheet1!$B$1:$D$1</c:f>
              <c:strCache>
                <c:ptCount val="3"/>
                <c:pt idx="0">
                  <c:v>Case</c:v>
                </c:pt>
                <c:pt idx="1">
                  <c:v>Bio-specimen</c:v>
                </c:pt>
                <c:pt idx="2">
                  <c:v>File</c:v>
                </c:pt>
              </c:strCache>
            </c:strRef>
          </c:cat>
          <c:val>
            <c:numRef>
              <c:f>Sheet1!$B$2:$D$2</c:f>
              <c:numCache>
                <c:formatCode>General</c:formatCode>
                <c:ptCount val="3"/>
                <c:pt idx="0">
                  <c:v>49</c:v>
                </c:pt>
                <c:pt idx="1">
                  <c:v>47</c:v>
                </c:pt>
                <c:pt idx="2">
                  <c:v>10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
          <c:y val="0.79822800000000005"/>
          <c:w val="0.289881"/>
          <c:h val="0.189969"/>
        </c:manualLayout>
      </c:layout>
      <c:overlay val="1"/>
      <c:spPr>
        <a:noFill/>
        <a:ln w="12700" cap="flat">
          <a:noFill/>
          <a:miter lim="400000"/>
        </a:ln>
        <a:effectLst/>
      </c:spPr>
      <c:txPr>
        <a:bodyPr rot="0"/>
        <a:lstStyle/>
        <a:p>
          <a:pPr>
            <a:defRPr sz="2000" b="0" i="0" u="none" strike="noStrike">
              <a:solidFill>
                <a:srgbClr val="133050"/>
              </a:solidFill>
              <a:latin typeface="Avenir Heavy"/>
            </a:defRPr>
          </a:pPr>
          <a:endParaRPr lang="en-US"/>
        </a:p>
      </c:txPr>
    </c:legend>
    <c:plotVisOnly val="1"/>
    <c:dispBlanksAs val="gap"/>
    <c:showDLblsOverMax val="1"/>
  </c:chart>
  <c:spPr>
    <a:noFill/>
    <a:ln>
      <a:noFill/>
    </a:ln>
    <a:effectLst/>
  </c:sp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6-08-29T15:47:57.004" idx="1">
    <p:pos x="-2038" y="-400"/>
    <p:text>TODO: 
Probably less Corporate title slide
twitter coming from their template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6-09-21T16:33:29.120" idx="2">
    <p:pos x="2064" y="1600"/>
    <p:text>Disruptive tech came in, new solution, difficult for researchers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6-09-19T20:36:37.333" idx="3">
    <p:pos x="3936" y="336"/>
    <p:text>Swap out with actual TCGA researchers
ASHG callout?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1143000" y="685800"/>
            <a:ext cx="4572000" cy="3429000"/>
          </a:xfrm>
          <a:prstGeom prst="rect">
            <a:avLst/>
          </a:prstGeom>
        </p:spPr>
        <p:txBody>
          <a:bodyPr/>
          <a:lstStyle/>
          <a:p>
            <a:endParaRPr/>
          </a:p>
        </p:txBody>
      </p:sp>
      <p:sp>
        <p:nvSpPr>
          <p:cNvPr id="471" name="Shape 47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23354235"/>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Helvetica"/>
      </a:defRPr>
    </a:lvl1pPr>
    <a:lvl2pPr indent="228600" latinLnBrk="0">
      <a:spcBef>
        <a:spcPts val="400"/>
      </a:spcBef>
      <a:defRPr sz="1200">
        <a:latin typeface="+mj-lt"/>
        <a:ea typeface="+mj-ea"/>
        <a:cs typeface="+mj-cs"/>
        <a:sym typeface="Helvetica"/>
      </a:defRPr>
    </a:lvl2pPr>
    <a:lvl3pPr indent="457200" latinLnBrk="0">
      <a:spcBef>
        <a:spcPts val="400"/>
      </a:spcBef>
      <a:defRPr sz="1200">
        <a:latin typeface="+mj-lt"/>
        <a:ea typeface="+mj-ea"/>
        <a:cs typeface="+mj-cs"/>
        <a:sym typeface="Helvetica"/>
      </a:defRPr>
    </a:lvl3pPr>
    <a:lvl4pPr indent="685800" latinLnBrk="0">
      <a:spcBef>
        <a:spcPts val="400"/>
      </a:spcBef>
      <a:defRPr sz="1200">
        <a:latin typeface="+mj-lt"/>
        <a:ea typeface="+mj-ea"/>
        <a:cs typeface="+mj-cs"/>
        <a:sym typeface="Helvetica"/>
      </a:defRPr>
    </a:lvl4pPr>
    <a:lvl5pPr indent="914400" latinLnBrk="0">
      <a:spcBef>
        <a:spcPts val="400"/>
      </a:spcBef>
      <a:defRPr sz="1200">
        <a:latin typeface="+mj-lt"/>
        <a:ea typeface="+mj-ea"/>
        <a:cs typeface="+mj-cs"/>
        <a:sym typeface="Helvetica"/>
      </a:defRPr>
    </a:lvl5pPr>
    <a:lvl6pPr indent="1143000" latinLnBrk="0">
      <a:spcBef>
        <a:spcPts val="400"/>
      </a:spcBef>
      <a:defRPr sz="1200">
        <a:latin typeface="+mj-lt"/>
        <a:ea typeface="+mj-ea"/>
        <a:cs typeface="+mj-cs"/>
        <a:sym typeface="Helvetica"/>
      </a:defRPr>
    </a:lvl6pPr>
    <a:lvl7pPr indent="1371600" latinLnBrk="0">
      <a:spcBef>
        <a:spcPts val="400"/>
      </a:spcBef>
      <a:defRPr sz="1200">
        <a:latin typeface="+mj-lt"/>
        <a:ea typeface="+mj-ea"/>
        <a:cs typeface="+mj-cs"/>
        <a:sym typeface="Helvetica"/>
      </a:defRPr>
    </a:lvl7pPr>
    <a:lvl8pPr indent="1600200" latinLnBrk="0">
      <a:spcBef>
        <a:spcPts val="400"/>
      </a:spcBef>
      <a:defRPr sz="1200">
        <a:latin typeface="+mj-lt"/>
        <a:ea typeface="+mj-ea"/>
        <a:cs typeface="+mj-cs"/>
        <a:sym typeface="Helvetica"/>
      </a:defRPr>
    </a:lvl8pPr>
    <a:lvl9pPr indent="1828800" latinLnBrk="0">
      <a:spcBef>
        <a:spcPts val="400"/>
      </a:spcBef>
      <a:defRPr sz="1200">
        <a:latin typeface="+mj-lt"/>
        <a:ea typeface="+mj-ea"/>
        <a:cs typeface="+mj-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spcBef>
                <a:spcPts val="500"/>
              </a:spcBef>
            </a:pPr>
            <a:r>
              <a:t>Connect the worlds biomedical information to improve research and health.</a:t>
            </a:r>
          </a:p>
          <a:p>
            <a:pPr>
              <a:spcBef>
                <a:spcPts val="500"/>
              </a:spcBef>
            </a:pPr>
            <a:r>
              <a:t>Don’t worry if you don’t know terms, I’m going to give you the cliff notes</a:t>
            </a:r>
          </a:p>
          <a:p>
            <a:pPr>
              <a:spcBef>
                <a:spcPts val="500"/>
              </a:spcBef>
            </a:pPr>
            <a:r>
              <a:t>No Precision Medicine here. </a:t>
            </a:r>
          </a:p>
          <a:p>
            <a:pPr>
              <a:spcBef>
                <a:spcPts val="500"/>
              </a:spcBef>
            </a:pPr>
            <a:r>
              <a:t>SEG: Team effort</a:t>
            </a:r>
          </a:p>
          <a:p>
            <a:pPr>
              <a:spcBef>
                <a:spcPts val="500"/>
              </a:spcBef>
            </a:pPr>
            <a:endParaRPr/>
          </a:p>
          <a:p>
            <a:pPr>
              <a:spcBef>
                <a:spcPts val="500"/>
              </a:spcBef>
            </a:pPr>
            <a:r>
              <a:t>Seven Bridges is a biomedical data analysis company accelerating breakthroughs in genomics research for cancer, drug development and precision medicine. The scalable, cloud-based Seven Bridges Platform empowers rapid, collaborative analysis of millions of genomes in concert with other forms of biomedical data.</a:t>
            </a:r>
          </a:p>
        </p:txBody>
      </p:sp>
    </p:spTree>
    <p:extLst>
      <p:ext uri="{BB962C8B-B14F-4D97-AF65-F5344CB8AC3E}">
        <p14:creationId xmlns:p14="http://schemas.microsoft.com/office/powerpoint/2010/main" val="3169145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t>Lot on this slide, walk through the path</a:t>
            </a:r>
          </a:p>
          <a:p>
            <a:r>
              <a:t>SEG: Centers</a:t>
            </a:r>
          </a:p>
        </p:txBody>
      </p:sp>
    </p:spTree>
    <p:extLst>
      <p:ext uri="{BB962C8B-B14F-4D97-AF65-F5344CB8AC3E}">
        <p14:creationId xmlns:p14="http://schemas.microsoft.com/office/powerpoint/2010/main" val="3343172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r>
              <a:t>SEG: organization</a:t>
            </a:r>
          </a:p>
        </p:txBody>
      </p:sp>
    </p:spTree>
    <p:extLst>
      <p:ext uri="{BB962C8B-B14F-4D97-AF65-F5344CB8AC3E}">
        <p14:creationId xmlns:p14="http://schemas.microsoft.com/office/powerpoint/2010/main" val="204989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p>
            <a:r>
              <a:t>SEG: dig into this metadata</a:t>
            </a:r>
          </a:p>
        </p:txBody>
      </p:sp>
    </p:spTree>
    <p:extLst>
      <p:ext uri="{BB962C8B-B14F-4D97-AF65-F5344CB8AC3E}">
        <p14:creationId xmlns:p14="http://schemas.microsoft.com/office/powerpoint/2010/main" val="426917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r>
              <a:t>SEG: CGHub</a:t>
            </a:r>
          </a:p>
        </p:txBody>
      </p:sp>
    </p:spTree>
    <p:extLst>
      <p:ext uri="{BB962C8B-B14F-4D97-AF65-F5344CB8AC3E}">
        <p14:creationId xmlns:p14="http://schemas.microsoft.com/office/powerpoint/2010/main" val="172764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r>
              <a:t>matched tumor-normal sample pairs : Required the flow above 2x then a matching.</a:t>
            </a:r>
          </a:p>
          <a:p>
            <a:r>
              <a:t>SEG: Big labs were slightly better at this - they had built up systems to manage. However, no path to the public.</a:t>
            </a:r>
          </a:p>
        </p:txBody>
      </p:sp>
    </p:spTree>
    <p:extLst>
      <p:ext uri="{BB962C8B-B14F-4D97-AF65-F5344CB8AC3E}">
        <p14:creationId xmlns:p14="http://schemas.microsoft.com/office/powerpoint/2010/main" val="185919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r>
              <a:t>Getting community feedback</a:t>
            </a:r>
          </a:p>
        </p:txBody>
      </p:sp>
    </p:spTree>
    <p:extLst>
      <p:ext uri="{BB962C8B-B14F-4D97-AF65-F5344CB8AC3E}">
        <p14:creationId xmlns:p14="http://schemas.microsoft.com/office/powerpoint/2010/main" val="328460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r>
              <a:t>Choosing the optimal set. </a:t>
            </a:r>
          </a:p>
          <a:p>
            <a:r>
              <a:t>SEG: Heuristics allows a start but we are not sure if it will generalize, so RDF</a:t>
            </a:r>
          </a:p>
        </p:txBody>
      </p:sp>
    </p:spTree>
    <p:extLst>
      <p:ext uri="{BB962C8B-B14F-4D97-AF65-F5344CB8AC3E}">
        <p14:creationId xmlns:p14="http://schemas.microsoft.com/office/powerpoint/2010/main" val="1162639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prstGeom prst="rect">
            <a:avLst/>
          </a:prstGeom>
        </p:spPr>
        <p:txBody>
          <a:bodyPr/>
          <a:lstStyle/>
          <a:p>
            <a:endParaRPr/>
          </a:p>
        </p:txBody>
      </p:sp>
      <p:sp>
        <p:nvSpPr>
          <p:cNvPr id="647" name="Shape 647"/>
          <p:cNvSpPr>
            <a:spLocks noGrp="1"/>
          </p:cNvSpPr>
          <p:nvPr>
            <p:ph type="body" sz="quarter" idx="1"/>
          </p:nvPr>
        </p:nvSpPr>
        <p:spPr>
          <a:prstGeom prst="rect">
            <a:avLst/>
          </a:prstGeom>
        </p:spPr>
        <p:txBody>
          <a:bodyPr/>
          <a:lstStyle/>
          <a:p>
            <a:r>
              <a:t>Again RDF good because allows synonyms</a:t>
            </a:r>
          </a:p>
          <a:p>
            <a:r>
              <a:t>SEG: Summarizing the data model</a:t>
            </a:r>
          </a:p>
        </p:txBody>
      </p:sp>
    </p:spTree>
    <p:extLst>
      <p:ext uri="{BB962C8B-B14F-4D97-AF65-F5344CB8AC3E}">
        <p14:creationId xmlns:p14="http://schemas.microsoft.com/office/powerpoint/2010/main" val="47195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t>SEG: Data model and precision Med</a:t>
            </a:r>
          </a:p>
        </p:txBody>
      </p:sp>
    </p:spTree>
    <p:extLst>
      <p:ext uri="{BB962C8B-B14F-4D97-AF65-F5344CB8AC3E}">
        <p14:creationId xmlns:p14="http://schemas.microsoft.com/office/powerpoint/2010/main" val="1945323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prstGeom prst="rect">
            <a:avLst/>
          </a:prstGeom>
        </p:spPr>
        <p:txBody>
          <a:bodyPr/>
          <a:lstStyle/>
          <a:p>
            <a:endParaRPr/>
          </a:p>
        </p:txBody>
      </p:sp>
      <p:sp>
        <p:nvSpPr>
          <p:cNvPr id="661" name="Shape 661"/>
          <p:cNvSpPr>
            <a:spLocks noGrp="1"/>
          </p:cNvSpPr>
          <p:nvPr>
            <p:ph type="body" sz="quarter" idx="1"/>
          </p:nvPr>
        </p:nvSpPr>
        <p:spPr>
          <a:prstGeom prst="rect">
            <a:avLst/>
          </a:prstGeom>
        </p:spPr>
        <p:txBody>
          <a:bodyPr/>
          <a:lstStyle/>
          <a:p>
            <a:r>
              <a:t>two clicks</a:t>
            </a:r>
          </a:p>
          <a:p>
            <a:r>
              <a:t>SEG: What does this enable for the users</a:t>
            </a:r>
          </a:p>
        </p:txBody>
      </p:sp>
    </p:spTree>
    <p:extLst>
      <p:ext uri="{BB962C8B-B14F-4D97-AF65-F5344CB8AC3E}">
        <p14:creationId xmlns:p14="http://schemas.microsoft.com/office/powerpoint/2010/main" val="154510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r>
              <a:t>SEG: title is cancer genomics, will frame in precision medicine</a:t>
            </a:r>
          </a:p>
        </p:txBody>
      </p:sp>
    </p:spTree>
    <p:extLst>
      <p:ext uri="{BB962C8B-B14F-4D97-AF65-F5344CB8AC3E}">
        <p14:creationId xmlns:p14="http://schemas.microsoft.com/office/powerpoint/2010/main" val="3965828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prstGeom prst="rect">
            <a:avLst/>
          </a:prstGeom>
        </p:spPr>
        <p:txBody>
          <a:bodyPr/>
          <a:lstStyle/>
          <a:p>
            <a:endParaRPr/>
          </a:p>
        </p:txBody>
      </p:sp>
      <p:sp>
        <p:nvSpPr>
          <p:cNvPr id="666" name="Shape 666"/>
          <p:cNvSpPr>
            <a:spLocks noGrp="1"/>
          </p:cNvSpPr>
          <p:nvPr>
            <p:ph type="body" sz="quarter" idx="1"/>
          </p:nvPr>
        </p:nvSpPr>
        <p:spPr>
          <a:prstGeom prst="rect">
            <a:avLst/>
          </a:prstGeom>
        </p:spPr>
        <p:txBody>
          <a:bodyPr/>
          <a:lstStyle/>
          <a:p>
            <a:r>
              <a:t>Are there enough samples?</a:t>
            </a:r>
          </a:p>
          <a:p>
            <a:r>
              <a:t>SEG: specific queries</a:t>
            </a:r>
          </a:p>
        </p:txBody>
      </p:sp>
    </p:spTree>
    <p:extLst>
      <p:ext uri="{BB962C8B-B14F-4D97-AF65-F5344CB8AC3E}">
        <p14:creationId xmlns:p14="http://schemas.microsoft.com/office/powerpoint/2010/main" val="3768260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prstGeom prst="rect">
            <a:avLst/>
          </a:prstGeom>
        </p:spPr>
        <p:txBody>
          <a:bodyPr/>
          <a:lstStyle/>
          <a:p>
            <a:endParaRPr/>
          </a:p>
        </p:txBody>
      </p:sp>
      <p:sp>
        <p:nvSpPr>
          <p:cNvPr id="673" name="Shape 673"/>
          <p:cNvSpPr>
            <a:spLocks noGrp="1"/>
          </p:cNvSpPr>
          <p:nvPr>
            <p:ph type="body" sz="quarter" idx="1"/>
          </p:nvPr>
        </p:nvSpPr>
        <p:spPr>
          <a:prstGeom prst="rect">
            <a:avLst/>
          </a:prstGeom>
        </p:spPr>
        <p:txBody>
          <a:bodyPr/>
          <a:lstStyle/>
          <a:p>
            <a:r>
              <a:t>SEG: Dealing with hundreds of Gb files and compute non-trivial</a:t>
            </a:r>
          </a:p>
        </p:txBody>
      </p:sp>
    </p:spTree>
    <p:extLst>
      <p:ext uri="{BB962C8B-B14F-4D97-AF65-F5344CB8AC3E}">
        <p14:creationId xmlns:p14="http://schemas.microsoft.com/office/powerpoint/2010/main" val="488613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noRot="1" noChangeAspect="1"/>
          </p:cNvSpPr>
          <p:nvPr>
            <p:ph type="sldImg"/>
          </p:nvPr>
        </p:nvSpPr>
        <p:spPr>
          <a:prstGeom prst="rect">
            <a:avLst/>
          </a:prstGeom>
        </p:spPr>
        <p:txBody>
          <a:bodyPr/>
          <a:lstStyle/>
          <a:p>
            <a:endParaRPr/>
          </a:p>
        </p:txBody>
      </p:sp>
      <p:sp>
        <p:nvSpPr>
          <p:cNvPr id="682" name="Shape 682"/>
          <p:cNvSpPr>
            <a:spLocks noGrp="1"/>
          </p:cNvSpPr>
          <p:nvPr>
            <p:ph type="body" sz="quarter" idx="1"/>
          </p:nvPr>
        </p:nvSpPr>
        <p:spPr>
          <a:prstGeom prst="rect">
            <a:avLst/>
          </a:prstGeom>
        </p:spPr>
        <p:txBody>
          <a:bodyPr/>
          <a:lstStyle/>
          <a:p>
            <a:r>
              <a:t>Can analyze this directly on bare AWS</a:t>
            </a:r>
          </a:p>
          <a:p>
            <a:r>
              <a:t>Collaborators with appropriate permission</a:t>
            </a:r>
          </a:p>
        </p:txBody>
      </p:sp>
    </p:spTree>
    <p:extLst>
      <p:ext uri="{BB962C8B-B14F-4D97-AF65-F5344CB8AC3E}">
        <p14:creationId xmlns:p14="http://schemas.microsoft.com/office/powerpoint/2010/main" val="1694389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r>
              <a:t>epi-e-topes</a:t>
            </a:r>
          </a:p>
          <a:p>
            <a:r>
              <a:t>SEG: how does this scale?</a:t>
            </a:r>
          </a:p>
        </p:txBody>
      </p:sp>
    </p:spTree>
    <p:extLst>
      <p:ext uri="{BB962C8B-B14F-4D97-AF65-F5344CB8AC3E}">
        <p14:creationId xmlns:p14="http://schemas.microsoft.com/office/powerpoint/2010/main" val="3768447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noRot="1" noChangeAspect="1"/>
          </p:cNvSpPr>
          <p:nvPr>
            <p:ph type="sldImg"/>
          </p:nvPr>
        </p:nvSpPr>
        <p:spPr>
          <a:prstGeom prst="rect">
            <a:avLst/>
          </a:prstGeom>
        </p:spPr>
        <p:txBody>
          <a:bodyPr/>
          <a:lstStyle/>
          <a:p>
            <a:endParaRPr/>
          </a:p>
        </p:txBody>
      </p:sp>
      <p:sp>
        <p:nvSpPr>
          <p:cNvPr id="695" name="Shape 695"/>
          <p:cNvSpPr>
            <a:spLocks noGrp="1"/>
          </p:cNvSpPr>
          <p:nvPr>
            <p:ph type="body" sz="quarter" idx="1"/>
          </p:nvPr>
        </p:nvSpPr>
        <p:spPr>
          <a:prstGeom prst="rect">
            <a:avLst/>
          </a:prstGeom>
        </p:spPr>
        <p:txBody>
          <a:bodyPr/>
          <a:lstStyle/>
          <a:p>
            <a:r>
              <a:t>Future work</a:t>
            </a:r>
          </a:p>
          <a:p>
            <a:r>
              <a:t>SEG: summing up</a:t>
            </a:r>
          </a:p>
        </p:txBody>
      </p:sp>
    </p:spTree>
    <p:extLst>
      <p:ext uri="{BB962C8B-B14F-4D97-AF65-F5344CB8AC3E}">
        <p14:creationId xmlns:p14="http://schemas.microsoft.com/office/powerpoint/2010/main" val="414507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Patients</a:t>
            </a:r>
          </a:p>
        </p:txBody>
      </p:sp>
    </p:spTree>
    <p:extLst>
      <p:ext uri="{BB962C8B-B14F-4D97-AF65-F5344CB8AC3E}">
        <p14:creationId xmlns:p14="http://schemas.microsoft.com/office/powerpoint/2010/main" val="3621155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p>
            <a:pPr>
              <a:spcBef>
                <a:spcPts val="500"/>
              </a:spcBef>
            </a:pPr>
            <a:r>
              <a:t>Connect the worlds biomedical information to improve research and health.</a:t>
            </a:r>
          </a:p>
          <a:p>
            <a:pPr>
              <a:spcBef>
                <a:spcPts val="500"/>
              </a:spcBef>
            </a:pPr>
            <a:r>
              <a:t>Seven Bridges is a biomedical data analysis company accelerating breakthroughs in genomics research for cancer, drug development and precision medicine. The scalable, cloud-based Seven Bridges Platform empowers rapid, collaborative analysis of millions of genomes in concert with other forms of biomedical data.</a:t>
            </a:r>
          </a:p>
          <a:p>
            <a:pPr>
              <a:spcBef>
                <a:spcPts val="500"/>
              </a:spcBef>
            </a:pPr>
            <a:r>
              <a:t>Don’t worry if you don’t know terms, I’m going to give you the cliff notes</a:t>
            </a:r>
          </a:p>
          <a:p>
            <a:pPr>
              <a:spcBef>
                <a:spcPts val="500"/>
              </a:spcBef>
            </a:pPr>
            <a:r>
              <a:t>No Precision Medicine here. </a:t>
            </a:r>
          </a:p>
          <a:p>
            <a:pPr>
              <a:spcBef>
                <a:spcPts val="500"/>
              </a:spcBef>
            </a:pPr>
            <a:r>
              <a:t>SEG: Team effort</a:t>
            </a:r>
          </a:p>
        </p:txBody>
      </p:sp>
    </p:spTree>
    <p:extLst>
      <p:ext uri="{BB962C8B-B14F-4D97-AF65-F5344CB8AC3E}">
        <p14:creationId xmlns:p14="http://schemas.microsoft.com/office/powerpoint/2010/main" val="2793930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r>
              <a:t>SEG: how does this scale?</a:t>
            </a:r>
          </a:p>
        </p:txBody>
      </p:sp>
    </p:spTree>
    <p:extLst>
      <p:ext uri="{BB962C8B-B14F-4D97-AF65-F5344CB8AC3E}">
        <p14:creationId xmlns:p14="http://schemas.microsoft.com/office/powerpoint/2010/main" val="1616148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pPr marL="268653" indent="-268653" defTabSz="457200">
              <a:lnSpc>
                <a:spcPct val="117999"/>
              </a:lnSpc>
              <a:spcBef>
                <a:spcPts val="0"/>
              </a:spcBef>
              <a:buSzPct val="75000"/>
              <a:buChar char="-"/>
              <a:defRPr sz="2200">
                <a:latin typeface="Helvetica Neue"/>
                <a:ea typeface="Helvetica Neue"/>
                <a:cs typeface="Helvetica Neue"/>
                <a:sym typeface="Helvetica Neue"/>
              </a:defRPr>
            </a:pPr>
            <a:r>
              <a:t>Example of PM: Leukemia</a:t>
            </a:r>
          </a:p>
          <a:p>
            <a:pPr defTabSz="457200">
              <a:lnSpc>
                <a:spcPct val="117999"/>
              </a:lnSpc>
              <a:spcBef>
                <a:spcPts val="0"/>
              </a:spcBef>
              <a:defRPr sz="2200">
                <a:latin typeface="Helvetica Neue"/>
                <a:ea typeface="Helvetica Neue"/>
                <a:cs typeface="Helvetica Neue"/>
                <a:sym typeface="Helvetica Neue"/>
              </a:defRPr>
            </a:pPr>
            <a:r>
              <a:t>SEG: Genetics in a slide</a:t>
            </a:r>
          </a:p>
        </p:txBody>
      </p:sp>
    </p:spTree>
    <p:extLst>
      <p:ext uri="{BB962C8B-B14F-4D97-AF65-F5344CB8AC3E}">
        <p14:creationId xmlns:p14="http://schemas.microsoft.com/office/powerpoint/2010/main" val="167986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r>
              <a:t>SEG: what does it do?</a:t>
            </a:r>
          </a:p>
        </p:txBody>
      </p:sp>
    </p:spTree>
    <p:extLst>
      <p:ext uri="{BB962C8B-B14F-4D97-AF65-F5344CB8AC3E}">
        <p14:creationId xmlns:p14="http://schemas.microsoft.com/office/powerpoint/2010/main" val="206128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Shape 520"/>
          <p:cNvSpPr>
            <a:spLocks noGrp="1" noRot="1" noChangeAspect="1"/>
          </p:cNvSpPr>
          <p:nvPr>
            <p:ph type="sldImg"/>
          </p:nvPr>
        </p:nvSpPr>
        <p:spPr>
          <a:prstGeom prst="rect">
            <a:avLst/>
          </a:prstGeom>
        </p:spPr>
        <p:txBody>
          <a:bodyPr/>
          <a:lstStyle/>
          <a:p>
            <a:endParaRPr/>
          </a:p>
        </p:txBody>
      </p:sp>
      <p:sp>
        <p:nvSpPr>
          <p:cNvPr id="521" name="Shape 521"/>
          <p:cNvSpPr>
            <a:spLocks noGrp="1"/>
          </p:cNvSpPr>
          <p:nvPr>
            <p:ph type="body" sz="quarter" idx="1"/>
          </p:nvPr>
        </p:nvSpPr>
        <p:spPr>
          <a:prstGeom prst="rect">
            <a:avLst/>
          </a:prstGeom>
        </p:spPr>
        <p:txBody>
          <a:bodyPr/>
          <a:lstStyle/>
          <a:p>
            <a:r>
              <a:t>About 1% is directly coding for proteins. Three-base codons make an amino acids</a:t>
            </a:r>
          </a:p>
          <a:p>
            <a:endParaRPr/>
          </a:p>
          <a:p>
            <a:r>
              <a:t>SEG: How can we investigate these differences?</a:t>
            </a:r>
          </a:p>
        </p:txBody>
      </p:sp>
    </p:spTree>
    <p:extLst>
      <p:ext uri="{BB962C8B-B14F-4D97-AF65-F5344CB8AC3E}">
        <p14:creationId xmlns:p14="http://schemas.microsoft.com/office/powerpoint/2010/main" val="73993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r>
              <a:t>my favorite tool, the multi-layer perceptron</a:t>
            </a:r>
          </a:p>
        </p:txBody>
      </p:sp>
    </p:spTree>
    <p:extLst>
      <p:ext uri="{BB962C8B-B14F-4D97-AF65-F5344CB8AC3E}">
        <p14:creationId xmlns:p14="http://schemas.microsoft.com/office/powerpoint/2010/main" val="1607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y-axis. </a:t>
            </a:r>
          </a:p>
          <a:p>
            <a:pPr defTabSz="457200">
              <a:lnSpc>
                <a:spcPct val="117999"/>
              </a:lnSpc>
              <a:spcBef>
                <a:spcPts val="0"/>
              </a:spcBef>
              <a:defRPr sz="2200">
                <a:latin typeface="Helvetica Neue"/>
                <a:ea typeface="Helvetica Neue"/>
                <a:cs typeface="Helvetica Neue"/>
                <a:sym typeface="Helvetica Neue"/>
              </a:defRPr>
            </a:pPr>
            <a:r>
              <a:t>1000g was huge, now it’s expanded by orders of magnitude. We are involved also with CGC + Genomics England</a:t>
            </a:r>
          </a:p>
          <a:p>
            <a:pPr defTabSz="457200">
              <a:lnSpc>
                <a:spcPct val="117999"/>
              </a:lnSpc>
              <a:spcBef>
                <a:spcPts val="0"/>
              </a:spcBef>
              <a:defRPr sz="2200">
                <a:latin typeface="Helvetica Neue"/>
                <a:ea typeface="Helvetica Neue"/>
                <a:cs typeface="Helvetica Neue"/>
                <a:sym typeface="Helvetica Neue"/>
              </a:defRPr>
            </a:pPr>
            <a:r>
              <a:t>SEG: Data is there. As a data scientist, we like ideas. But how is it possible? Going to the TCGA story</a:t>
            </a:r>
          </a:p>
        </p:txBody>
      </p:sp>
    </p:spTree>
    <p:extLst>
      <p:ext uri="{BB962C8B-B14F-4D97-AF65-F5344CB8AC3E}">
        <p14:creationId xmlns:p14="http://schemas.microsoft.com/office/powerpoint/2010/main" val="1959632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r>
              <a:t>Whole project cost more than $220 million.</a:t>
            </a:r>
          </a:p>
          <a:p>
            <a:r>
              <a:t>SEG: when they did it</a:t>
            </a:r>
          </a:p>
        </p:txBody>
      </p:sp>
    </p:spTree>
    <p:extLst>
      <p:ext uri="{BB962C8B-B14F-4D97-AF65-F5344CB8AC3E}">
        <p14:creationId xmlns:p14="http://schemas.microsoft.com/office/powerpoint/2010/main" val="1916109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r>
              <a:t>Used PCA to stratify novel subtypes of brain cancer, many other high impact publications since then</a:t>
            </a:r>
          </a:p>
          <a:p>
            <a:r>
              <a:t>This is when Next Gen Sequencing appears - rather important.</a:t>
            </a:r>
          </a:p>
          <a:p>
            <a:r>
              <a:t>SEG: The flow</a:t>
            </a:r>
          </a:p>
        </p:txBody>
      </p:sp>
    </p:spTree>
    <p:extLst>
      <p:ext uri="{BB962C8B-B14F-4D97-AF65-F5344CB8AC3E}">
        <p14:creationId xmlns:p14="http://schemas.microsoft.com/office/powerpoint/2010/main" val="2246302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evenbridges.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evenbridges.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evenbridges.com"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evenbridges.com"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evenbridges.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evenbridges.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evenbridges.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over - Confidential">
    <p:bg>
      <p:bgPr>
        <a:solidFill>
          <a:srgbClr val="133050"/>
        </a:solidFill>
        <a:effectLst/>
      </p:bgPr>
    </p:bg>
    <p:spTree>
      <p:nvGrpSpPr>
        <p:cNvPr id="1" name=""/>
        <p:cNvGrpSpPr/>
        <p:nvPr/>
      </p:nvGrpSpPr>
      <p:grpSpPr>
        <a:xfrm>
          <a:off x="0" y="0"/>
          <a:ext cx="0" cy="0"/>
          <a:chOff x="0" y="0"/>
          <a:chExt cx="0" cy="0"/>
        </a:xfrm>
      </p:grpSpPr>
      <p:pic>
        <p:nvPicPr>
          <p:cNvPr id="17" name="image2.png"/>
          <p:cNvPicPr>
            <a:picLocks noChangeAspect="1"/>
          </p:cNvPicPr>
          <p:nvPr/>
        </p:nvPicPr>
        <p:blipFill>
          <a:blip r:embed="rId2">
            <a:extLst/>
          </a:blip>
          <a:stretch>
            <a:fillRect/>
          </a:stretch>
        </p:blipFill>
        <p:spPr>
          <a:xfrm>
            <a:off x="3739554" y="2626726"/>
            <a:ext cx="2121928" cy="344814"/>
          </a:xfrm>
          <a:prstGeom prst="rect">
            <a:avLst/>
          </a:prstGeom>
          <a:ln w="12700">
            <a:miter lim="400000"/>
          </a:ln>
        </p:spPr>
      </p:pic>
      <p:sp>
        <p:nvSpPr>
          <p:cNvPr id="18" name="Shape 18"/>
          <p:cNvSpPr/>
          <p:nvPr/>
        </p:nvSpPr>
        <p:spPr>
          <a:xfrm>
            <a:off x="7289760" y="7619296"/>
            <a:ext cx="1840867"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spcBef>
                <a:spcPts val="300"/>
              </a:spcBef>
              <a:defRPr spc="0">
                <a:uFillTx/>
                <a:latin typeface="Avenir Heavy"/>
                <a:ea typeface="Avenir Heavy"/>
                <a:cs typeface="Avenir Heavy"/>
                <a:sym typeface="Avenir Heavy"/>
                <a:hlinkClick r:id="rId3"/>
              </a:defRPr>
            </a:lvl1pPr>
          </a:lstStyle>
          <a:p>
            <a:r>
              <a:rPr>
                <a:hlinkClick r:id="rId3"/>
              </a:rPr>
              <a:t>sevenbridges.com</a:t>
            </a:r>
          </a:p>
        </p:txBody>
      </p:sp>
      <p:sp>
        <p:nvSpPr>
          <p:cNvPr id="19" name="Shape 19"/>
          <p:cNvSpPr/>
          <p:nvPr/>
        </p:nvSpPr>
        <p:spPr>
          <a:xfrm>
            <a:off x="4292600" y="3200400"/>
            <a:ext cx="1016001" cy="0"/>
          </a:xfrm>
          <a:prstGeom prst="line">
            <a:avLst/>
          </a:prstGeom>
          <a:ln w="50800">
            <a:solidFill>
              <a:schemeClr val="accent5">
                <a:satOff val="-14924"/>
                <a:lumOff val="29313"/>
              </a:schemeClr>
            </a:solidFill>
          </a:ln>
        </p:spPr>
        <p:txBody>
          <a:bodyPr lIns="45718" tIns="45718" rIns="45718" bIns="45718"/>
          <a:lstStyle/>
          <a:p>
            <a:pPr algn="ctr">
              <a:spcBef>
                <a:spcPts val="300"/>
              </a:spcBef>
              <a:defRPr spc="0">
                <a:uFillTx/>
                <a:latin typeface="Avenir Heavy"/>
                <a:ea typeface="Avenir Heavy"/>
                <a:cs typeface="Avenir Heavy"/>
                <a:sym typeface="Avenir Heavy"/>
              </a:defRPr>
            </a:pPr>
            <a:endParaRPr/>
          </a:p>
        </p:txBody>
      </p:sp>
      <p:sp>
        <p:nvSpPr>
          <p:cNvPr id="20" name="Shape 20"/>
          <p:cNvSpPr/>
          <p:nvPr/>
        </p:nvSpPr>
        <p:spPr>
          <a:xfrm>
            <a:off x="3098800" y="1574800"/>
            <a:ext cx="3451474" cy="3451474"/>
          </a:xfrm>
          <a:prstGeom prst="ellipse">
            <a:avLst/>
          </a:prstGeom>
          <a:ln w="12700">
            <a:solidFill>
              <a:schemeClr val="accent3">
                <a:alpha val="29580"/>
              </a:schemeClr>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21" name="Shape 21"/>
          <p:cNvSpPr/>
          <p:nvPr/>
        </p:nvSpPr>
        <p:spPr>
          <a:xfrm>
            <a:off x="3098800" y="1549400"/>
            <a:ext cx="3451474" cy="3451474"/>
          </a:xfrm>
          <a:prstGeom prst="ellipse">
            <a:avLst/>
          </a:prstGeom>
          <a:ln w="12700">
            <a:solidFill>
              <a:schemeClr val="accent3">
                <a:alpha val="29580"/>
              </a:schemeClr>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22" name="Shape 22"/>
          <p:cNvSpPr/>
          <p:nvPr/>
        </p:nvSpPr>
        <p:spPr>
          <a:xfrm>
            <a:off x="3098800" y="1638300"/>
            <a:ext cx="3451474" cy="3451474"/>
          </a:xfrm>
          <a:prstGeom prst="ellipse">
            <a:avLst/>
          </a:prstGeom>
          <a:ln w="12700">
            <a:solidFill>
              <a:schemeClr val="accent3">
                <a:alpha val="29580"/>
              </a:schemeClr>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23" name="Shape 23"/>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24" name="Shape 24"/>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5" name="Shape 25"/>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6" name="Shape 26"/>
          <p:cNvSpPr/>
          <p:nvPr/>
        </p:nvSpPr>
        <p:spPr>
          <a:xfrm>
            <a:off x="7292640" y="6407150"/>
            <a:ext cx="2012908" cy="17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000" spc="3">
                <a:latin typeface="Avenir Heavy"/>
                <a:ea typeface="Avenir Heavy"/>
                <a:cs typeface="Avenir Heavy"/>
                <a:sym typeface="Avenir Heavy"/>
              </a:defRPr>
            </a:lvl1pPr>
          </a:lstStyle>
          <a:p>
            <a:r>
              <a:t>sevenbridges.com</a:t>
            </a:r>
          </a:p>
        </p:txBody>
      </p:sp>
      <p:sp>
        <p:nvSpPr>
          <p:cNvPr id="27" name="Shape 27"/>
          <p:cNvSpPr>
            <a:spLocks noGrp="1"/>
          </p:cNvSpPr>
          <p:nvPr>
            <p:ph type="title"/>
          </p:nvPr>
        </p:nvSpPr>
        <p:spPr>
          <a:xfrm>
            <a:off x="1858297" y="3429000"/>
            <a:ext cx="5884606" cy="1041400"/>
          </a:xfrm>
          <a:prstGeom prst="rect">
            <a:avLst/>
          </a:prstGeom>
        </p:spPr>
        <p:txBody>
          <a:bodyPr anchor="t"/>
          <a:lstStyle>
            <a:lvl1pPr>
              <a:lnSpc>
                <a:spcPct val="100000"/>
              </a:lnSpc>
              <a:defRPr spc="0">
                <a:solidFill>
                  <a:srgbClr val="FFFFFF"/>
                </a:solidFill>
              </a:defRPr>
            </a:lvl1pPr>
          </a:lstStyle>
          <a:p>
            <a:r>
              <a:t>Title Text</a:t>
            </a:r>
          </a:p>
        </p:txBody>
      </p:sp>
      <p:sp>
        <p:nvSpPr>
          <p:cNvPr id="28" name="Shape 28"/>
          <p:cNvSpPr/>
          <p:nvPr/>
        </p:nvSpPr>
        <p:spPr>
          <a:xfrm>
            <a:off x="333040" y="6483350"/>
            <a:ext cx="2012908" cy="17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000" spc="3">
                <a:latin typeface="Avenir Heavy"/>
                <a:ea typeface="Avenir Heavy"/>
                <a:cs typeface="Avenir Heavy"/>
                <a:sym typeface="Avenir Heavy"/>
              </a:defRPr>
            </a:lvl1pPr>
          </a:lstStyle>
          <a:p>
            <a:r>
              <a:t>© 2016 Seven Bridges</a:t>
            </a:r>
          </a:p>
        </p:txBody>
      </p:sp>
      <p:sp>
        <p:nvSpPr>
          <p:cNvPr id="29" name="Shape 29"/>
          <p:cNvSpPr>
            <a:spLocks noGrp="1"/>
          </p:cNvSpPr>
          <p:nvPr>
            <p:ph type="sldNum" sz="quarter" idx="2"/>
          </p:nvPr>
        </p:nvSpPr>
        <p:spPr>
          <a:xfrm>
            <a:off x="6880859" y="6172200"/>
            <a:ext cx="2240281" cy="3683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econdary Section Divider - No Conf">
    <p:bg>
      <p:bgPr>
        <a:solidFill>
          <a:schemeClr val="accent6"/>
        </a:solidFill>
        <a:effectLst/>
      </p:bgPr>
    </p:bg>
    <p:spTree>
      <p:nvGrpSpPr>
        <p:cNvPr id="1" name=""/>
        <p:cNvGrpSpPr/>
        <p:nvPr/>
      </p:nvGrpSpPr>
      <p:grpSpPr>
        <a:xfrm>
          <a:off x="0" y="0"/>
          <a:ext cx="0" cy="0"/>
          <a:chOff x="0" y="0"/>
          <a:chExt cx="0" cy="0"/>
        </a:xfrm>
      </p:grpSpPr>
      <p:sp>
        <p:nvSpPr>
          <p:cNvPr id="142" name="Shape 142"/>
          <p:cNvSpPr>
            <a:spLocks noGrp="1"/>
          </p:cNvSpPr>
          <p:nvPr>
            <p:ph type="title"/>
          </p:nvPr>
        </p:nvSpPr>
        <p:spPr>
          <a:xfrm>
            <a:off x="979864" y="2353081"/>
            <a:ext cx="7680961" cy="688063"/>
          </a:xfrm>
          <a:prstGeom prst="rect">
            <a:avLst/>
          </a:prstGeom>
        </p:spPr>
        <p:txBody>
          <a:bodyPr/>
          <a:lstStyle/>
          <a:p>
            <a:r>
              <a:t>Title Text</a:t>
            </a:r>
          </a:p>
        </p:txBody>
      </p:sp>
      <p:sp>
        <p:nvSpPr>
          <p:cNvPr id="143" name="Shape 143"/>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144" name="Shape 144"/>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145" name="Shape 145"/>
          <p:cNvSpPr/>
          <p:nvPr/>
        </p:nvSpPr>
        <p:spPr>
          <a:xfrm>
            <a:off x="4292600" y="3187700"/>
            <a:ext cx="1016001" cy="0"/>
          </a:xfrm>
          <a:prstGeom prst="line">
            <a:avLst/>
          </a:prstGeom>
          <a:ln w="50800">
            <a:solidFill>
              <a:srgbClr val="133050"/>
            </a:solidFill>
          </a:ln>
        </p:spPr>
        <p:txBody>
          <a:bodyPr lIns="45718" tIns="45718" rIns="45718" bIns="45718"/>
          <a:lstStyle/>
          <a:p>
            <a:pPr algn="ctr">
              <a:spcBef>
                <a:spcPts val="300"/>
              </a:spcBef>
              <a:defRPr spc="0">
                <a:uFillTx/>
                <a:latin typeface="Avenir Heavy"/>
                <a:ea typeface="Avenir Heavy"/>
                <a:cs typeface="Avenir Heavy"/>
                <a:sym typeface="Avenir Heavy"/>
              </a:defRPr>
            </a:pPr>
            <a:endParaRPr/>
          </a:p>
        </p:txBody>
      </p:sp>
      <p:sp>
        <p:nvSpPr>
          <p:cNvPr id="146" name="Shape 146"/>
          <p:cNvSpPr>
            <a:spLocks noGrp="1"/>
          </p:cNvSpPr>
          <p:nvPr>
            <p:ph type="body" sz="half" idx="1"/>
          </p:nvPr>
        </p:nvSpPr>
        <p:spPr>
          <a:xfrm>
            <a:off x="942428" y="3512056"/>
            <a:ext cx="7677113" cy="2184134"/>
          </a:xfrm>
          <a:prstGeom prst="rect">
            <a:avLst/>
          </a:prstGeom>
        </p:spPr>
        <p:txBody>
          <a:bodyPr>
            <a:noAutofit/>
          </a:bodyPr>
          <a:lstStyle>
            <a:lvl1pPr marL="0" indent="0" algn="ctr">
              <a:spcBef>
                <a:spcPts val="0"/>
              </a:spcBef>
              <a:buClrTx/>
              <a:buSzTx/>
              <a:buFontTx/>
              <a:buNone/>
              <a:defRPr sz="1500" spc="5">
                <a:solidFill>
                  <a:schemeClr val="accent5"/>
                </a:solidFill>
                <a:uFill>
                  <a:solidFill>
                    <a:srgbClr val="2B6E95"/>
                  </a:solidFill>
                </a:uFill>
              </a:defRPr>
            </a:lvl1pPr>
            <a:lvl2pPr marL="0" indent="174625" algn="ctr">
              <a:spcBef>
                <a:spcPts val="0"/>
              </a:spcBef>
              <a:buClrTx/>
              <a:buSzTx/>
              <a:buFontTx/>
              <a:buNone/>
              <a:defRPr sz="1500" spc="5">
                <a:solidFill>
                  <a:schemeClr val="accent5"/>
                </a:solidFill>
                <a:uFill>
                  <a:solidFill>
                    <a:srgbClr val="2B6E95"/>
                  </a:solidFill>
                </a:uFill>
              </a:defRPr>
            </a:lvl2pPr>
            <a:lvl3pPr marL="0" indent="174625" algn="ctr">
              <a:spcBef>
                <a:spcPts val="0"/>
              </a:spcBef>
              <a:buClrTx/>
              <a:buSzTx/>
              <a:buFontTx/>
              <a:buNone/>
              <a:defRPr sz="1500" spc="5">
                <a:solidFill>
                  <a:schemeClr val="accent5"/>
                </a:solidFill>
                <a:uFill>
                  <a:solidFill>
                    <a:srgbClr val="2B6E95"/>
                  </a:solidFill>
                </a:uFill>
              </a:defRPr>
            </a:lvl3pPr>
            <a:lvl4pPr marL="0" indent="174625" algn="ctr">
              <a:spcBef>
                <a:spcPts val="0"/>
              </a:spcBef>
              <a:buClrTx/>
              <a:buSzTx/>
              <a:buFontTx/>
              <a:buNone/>
              <a:defRPr sz="1500" spc="5">
                <a:solidFill>
                  <a:schemeClr val="accent5"/>
                </a:solidFill>
                <a:uFill>
                  <a:solidFill>
                    <a:srgbClr val="2B6E95"/>
                  </a:solidFill>
                </a:uFill>
              </a:defRPr>
            </a:lvl4pPr>
            <a:lvl5pPr marL="0" indent="174625" algn="ctr">
              <a:spcBef>
                <a:spcPts val="0"/>
              </a:spcBef>
              <a:buClrTx/>
              <a:buSzTx/>
              <a:buFontTx/>
              <a:buNone/>
              <a:defRPr sz="1500" spc="5">
                <a:solidFill>
                  <a:schemeClr val="accent5"/>
                </a:solidFill>
                <a:uFill>
                  <a:solidFill>
                    <a:srgbClr val="2B6E95"/>
                  </a:solidFill>
                </a:uFill>
              </a:defRPr>
            </a:lvl5p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 Centered - Confidential">
    <p:spTree>
      <p:nvGrpSpPr>
        <p:cNvPr id="1" name=""/>
        <p:cNvGrpSpPr/>
        <p:nvPr/>
      </p:nvGrpSpPr>
      <p:grpSpPr>
        <a:xfrm>
          <a:off x="0" y="0"/>
          <a:ext cx="0" cy="0"/>
          <a:chOff x="0" y="0"/>
          <a:chExt cx="0" cy="0"/>
        </a:xfrm>
      </p:grpSpPr>
      <p:sp>
        <p:nvSpPr>
          <p:cNvPr id="154" name="Shape 15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5" name="Shape 155"/>
          <p:cNvSpPr>
            <a:spLocks noGrp="1"/>
          </p:cNvSpPr>
          <p:nvPr>
            <p:ph type="title"/>
          </p:nvPr>
        </p:nvSpPr>
        <p:spPr>
          <a:prstGeom prst="rect">
            <a:avLst/>
          </a:prstGeom>
        </p:spPr>
        <p:txBody>
          <a:bodyPr/>
          <a:lstStyle/>
          <a:p>
            <a:r>
              <a:t>Title Text</a:t>
            </a:r>
          </a:p>
        </p:txBody>
      </p:sp>
      <p:sp>
        <p:nvSpPr>
          <p:cNvPr id="156" name="Shape 1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 Centered - No Conf">
    <p:spTree>
      <p:nvGrpSpPr>
        <p:cNvPr id="1" name=""/>
        <p:cNvGrpSpPr/>
        <p:nvPr/>
      </p:nvGrpSpPr>
      <p:grpSpPr>
        <a:xfrm>
          <a:off x="0" y="0"/>
          <a:ext cx="0" cy="0"/>
          <a:chOff x="0" y="0"/>
          <a:chExt cx="0" cy="0"/>
        </a:xfrm>
      </p:grpSpPr>
      <p:sp>
        <p:nvSpPr>
          <p:cNvPr id="163" name="Shape 163"/>
          <p:cNvSpPr/>
          <p:nvPr/>
        </p:nvSpPr>
        <p:spPr>
          <a:xfrm>
            <a:off x="0" y="6437660"/>
            <a:ext cx="9601200" cy="425332"/>
          </a:xfrm>
          <a:prstGeom prst="rect">
            <a:avLst/>
          </a:prstGeom>
          <a:solidFill>
            <a:srgbClr val="133050"/>
          </a:solidFill>
          <a:ln w="12700">
            <a:miter lim="400000"/>
          </a:ln>
        </p:spPr>
        <p:txBody>
          <a:bodyPr lIns="0" tIns="0" rIns="0" bIns="0"/>
          <a:lstStyle/>
          <a:p>
            <a:pPr algn="ctr">
              <a:defRPr sz="1500" spc="0">
                <a:solidFill>
                  <a:srgbClr val="000000"/>
                </a:solidFill>
                <a:uFillTx/>
                <a:latin typeface="Avenir Heavy"/>
                <a:ea typeface="Avenir Heavy"/>
                <a:cs typeface="Avenir Heavy"/>
                <a:sym typeface="Avenir Heavy"/>
              </a:defRPr>
            </a:pPr>
            <a:endParaRPr/>
          </a:p>
        </p:txBody>
      </p:sp>
      <p:sp>
        <p:nvSpPr>
          <p:cNvPr id="164" name="Shape 16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title"/>
          </p:nvPr>
        </p:nvSpPr>
        <p:spPr>
          <a:prstGeom prst="rect">
            <a:avLst/>
          </a:prstGeom>
        </p:spPr>
        <p:txBody>
          <a:bodyPr/>
          <a:lstStyle/>
          <a:p>
            <a:r>
              <a:t>Title Text</a:t>
            </a:r>
          </a:p>
        </p:txBody>
      </p:sp>
      <p:sp>
        <p:nvSpPr>
          <p:cNvPr id="166" name="Shape 166"/>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167" name="Shape 167"/>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168" name="Shape 1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 Left - Confidential">
    <p:spTree>
      <p:nvGrpSpPr>
        <p:cNvPr id="1" name=""/>
        <p:cNvGrpSpPr/>
        <p:nvPr/>
      </p:nvGrpSpPr>
      <p:grpSpPr>
        <a:xfrm>
          <a:off x="0" y="0"/>
          <a:ext cx="0" cy="0"/>
          <a:chOff x="0" y="0"/>
          <a:chExt cx="0" cy="0"/>
        </a:xfrm>
      </p:grpSpPr>
      <p:sp>
        <p:nvSpPr>
          <p:cNvPr id="175" name="Shape 175"/>
          <p:cNvSpPr>
            <a:spLocks noGrp="1"/>
          </p:cNvSpPr>
          <p:nvPr>
            <p:ph type="body" idx="1"/>
          </p:nvPr>
        </p:nvSpPr>
        <p:spPr>
          <a:prstGeom prst="rect">
            <a:avLst/>
          </a:prstGeom>
        </p:spPr>
        <p:txBody>
          <a:bodyPr/>
          <a:lstStyle>
            <a:lvl1pPr marL="199441" indent="-199441"/>
            <a:lvl2pPr marL="466141" indent="-199441"/>
            <a:lvl3pPr marL="731869" indent="-188944"/>
            <a:lvl4pPr marL="913816" indent="-199441"/>
            <a:lvl5pPr marL="1179544" indent="-188944"/>
          </a:lstStyle>
          <a:p>
            <a:r>
              <a:t>Body Level One</a:t>
            </a:r>
          </a:p>
          <a:p>
            <a:pPr lvl="1"/>
            <a:r>
              <a:t>Body Level Two</a:t>
            </a:r>
          </a:p>
          <a:p>
            <a:pPr lvl="2"/>
            <a:r>
              <a:t>Body Level Three</a:t>
            </a:r>
          </a:p>
          <a:p>
            <a:pPr lvl="3"/>
            <a:r>
              <a:t>Body Level Four</a:t>
            </a:r>
          </a:p>
          <a:p>
            <a:pPr lvl="4"/>
            <a:r>
              <a:t>Body Level Five</a:t>
            </a:r>
          </a:p>
        </p:txBody>
      </p:sp>
      <p:sp>
        <p:nvSpPr>
          <p:cNvPr id="176" name="Shape 176"/>
          <p:cNvSpPr>
            <a:spLocks noGrp="1"/>
          </p:cNvSpPr>
          <p:nvPr>
            <p:ph type="title"/>
          </p:nvPr>
        </p:nvSpPr>
        <p:spPr>
          <a:xfrm>
            <a:off x="457199" y="575134"/>
            <a:ext cx="8686802" cy="688228"/>
          </a:xfrm>
          <a:prstGeom prst="rect">
            <a:avLst/>
          </a:prstGeom>
        </p:spPr>
        <p:txBody>
          <a:bodyPr/>
          <a:lstStyle>
            <a:lvl1pPr algn="l"/>
          </a:lstStyle>
          <a:p>
            <a:r>
              <a:t>Title Text</a:t>
            </a:r>
          </a:p>
        </p:txBody>
      </p:sp>
      <p:sp>
        <p:nvSpPr>
          <p:cNvPr id="177" name="Shape 177"/>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178" name="Shape 178"/>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179" name="Shape 179"/>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180" name="Shape 180"/>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181" name="Shape 181"/>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182" name="Shape 182"/>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183" name="Shape 183"/>
          <p:cNvSpPr>
            <a:spLocks noGrp="1"/>
          </p:cNvSpPr>
          <p:nvPr>
            <p:ph type="sldNum" sz="quarter" idx="2"/>
          </p:nvPr>
        </p:nvSpPr>
        <p:spPr>
          <a:xfrm>
            <a:off x="4742884" y="6474668"/>
            <a:ext cx="168047" cy="1905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 Left - No Conf">
    <p:spTree>
      <p:nvGrpSpPr>
        <p:cNvPr id="1" name=""/>
        <p:cNvGrpSpPr/>
        <p:nvPr/>
      </p:nvGrpSpPr>
      <p:grpSpPr>
        <a:xfrm>
          <a:off x="0" y="0"/>
          <a:ext cx="0" cy="0"/>
          <a:chOff x="0" y="0"/>
          <a:chExt cx="0" cy="0"/>
        </a:xfrm>
      </p:grpSpPr>
      <p:sp>
        <p:nvSpPr>
          <p:cNvPr id="190" name="Shape 190"/>
          <p:cNvSpPr>
            <a:spLocks noGrp="1"/>
          </p:cNvSpPr>
          <p:nvPr>
            <p:ph type="body" idx="1"/>
          </p:nvPr>
        </p:nvSpPr>
        <p:spPr>
          <a:prstGeom prst="rect">
            <a:avLst/>
          </a:prstGeom>
        </p:spPr>
        <p:txBody>
          <a:bodyPr/>
          <a:lstStyle>
            <a:lvl1pPr marL="199441" indent="-199441"/>
            <a:lvl2pPr marL="466141" indent="-199441"/>
            <a:lvl3pPr marL="731869" indent="-188944"/>
            <a:lvl4pPr marL="913816" indent="-199441"/>
            <a:lvl5pPr marL="1179544" indent="-188944"/>
          </a:lstStyle>
          <a:p>
            <a:r>
              <a:t>Body Level One</a:t>
            </a:r>
          </a:p>
          <a:p>
            <a:pPr lvl="1"/>
            <a:r>
              <a:t>Body Level Two</a:t>
            </a:r>
          </a:p>
          <a:p>
            <a:pPr lvl="2"/>
            <a:r>
              <a:t>Body Level Three</a:t>
            </a:r>
          </a:p>
          <a:p>
            <a:pPr lvl="3"/>
            <a:r>
              <a:t>Body Level Four</a:t>
            </a:r>
          </a:p>
          <a:p>
            <a:pPr lvl="4"/>
            <a:r>
              <a:t>Body Level Five</a:t>
            </a:r>
          </a:p>
        </p:txBody>
      </p:sp>
      <p:sp>
        <p:nvSpPr>
          <p:cNvPr id="191" name="Shape 191"/>
          <p:cNvSpPr>
            <a:spLocks noGrp="1"/>
          </p:cNvSpPr>
          <p:nvPr>
            <p:ph type="title"/>
          </p:nvPr>
        </p:nvSpPr>
        <p:spPr>
          <a:xfrm>
            <a:off x="457199" y="575134"/>
            <a:ext cx="8686802" cy="688228"/>
          </a:xfrm>
          <a:prstGeom prst="rect">
            <a:avLst/>
          </a:prstGeom>
        </p:spPr>
        <p:txBody>
          <a:bodyPr/>
          <a:lstStyle>
            <a:lvl1pPr algn="l"/>
          </a:lstStyle>
          <a:p>
            <a:r>
              <a:t>Title Text</a:t>
            </a:r>
          </a:p>
        </p:txBody>
      </p:sp>
      <p:sp>
        <p:nvSpPr>
          <p:cNvPr id="192" name="Shape 192"/>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193" name="Shape 193"/>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194" name="Shape 194"/>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195" name="Shape 195"/>
          <p:cNvSpPr>
            <a:spLocks noGrp="1"/>
          </p:cNvSpPr>
          <p:nvPr>
            <p:ph type="sldNum" sz="quarter" idx="2"/>
          </p:nvPr>
        </p:nvSpPr>
        <p:spPr>
          <a:xfrm>
            <a:off x="4742884" y="6474668"/>
            <a:ext cx="168047" cy="1905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Large Image - Confidential">
    <p:spTree>
      <p:nvGrpSpPr>
        <p:cNvPr id="1" name=""/>
        <p:cNvGrpSpPr/>
        <p:nvPr/>
      </p:nvGrpSpPr>
      <p:grpSpPr>
        <a:xfrm>
          <a:off x="0" y="0"/>
          <a:ext cx="0" cy="0"/>
          <a:chOff x="0" y="0"/>
          <a:chExt cx="0" cy="0"/>
        </a:xfrm>
      </p:grpSpPr>
      <p:sp>
        <p:nvSpPr>
          <p:cNvPr id="202" name="Shape 202"/>
          <p:cNvSpPr>
            <a:spLocks noGrp="1"/>
          </p:cNvSpPr>
          <p:nvPr>
            <p:ph type="title"/>
          </p:nvPr>
        </p:nvSpPr>
        <p:spPr>
          <a:xfrm>
            <a:off x="457199" y="575976"/>
            <a:ext cx="8686802" cy="683336"/>
          </a:xfrm>
          <a:prstGeom prst="rect">
            <a:avLst/>
          </a:prstGeom>
        </p:spPr>
        <p:txBody>
          <a:bodyPr/>
          <a:lstStyle>
            <a:lvl1pPr algn="l"/>
          </a:lstStyle>
          <a:p>
            <a:r>
              <a:t>Title Text</a:t>
            </a:r>
          </a:p>
        </p:txBody>
      </p:sp>
      <p:sp>
        <p:nvSpPr>
          <p:cNvPr id="203" name="Shape 203"/>
          <p:cNvSpPr>
            <a:spLocks noGrp="1"/>
          </p:cNvSpPr>
          <p:nvPr>
            <p:ph type="pic" idx="13"/>
          </p:nvPr>
        </p:nvSpPr>
        <p:spPr>
          <a:xfrm>
            <a:off x="446525" y="1263594"/>
            <a:ext cx="8708150" cy="4428730"/>
          </a:xfrm>
          <a:prstGeom prst="rect">
            <a:avLst/>
          </a:prstGeom>
        </p:spPr>
        <p:txBody>
          <a:bodyPr lIns="91439" tIns="45719" rIns="91439" bIns="45719">
            <a:noAutofit/>
          </a:bodyPr>
          <a:lstStyle/>
          <a:p>
            <a:endParaRPr/>
          </a:p>
        </p:txBody>
      </p:sp>
      <p:sp>
        <p:nvSpPr>
          <p:cNvPr id="204" name="Shape 204"/>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205" name="Shape 205"/>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206" name="Shape 206"/>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207" name="Shape 207"/>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208" name="Shape 208"/>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09" name="Shape 209"/>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10" name="Shape 2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Large Image - No Conf">
    <p:spTree>
      <p:nvGrpSpPr>
        <p:cNvPr id="1" name=""/>
        <p:cNvGrpSpPr/>
        <p:nvPr/>
      </p:nvGrpSpPr>
      <p:grpSpPr>
        <a:xfrm>
          <a:off x="0" y="0"/>
          <a:ext cx="0" cy="0"/>
          <a:chOff x="0" y="0"/>
          <a:chExt cx="0" cy="0"/>
        </a:xfrm>
      </p:grpSpPr>
      <p:sp>
        <p:nvSpPr>
          <p:cNvPr id="217" name="Shape 217"/>
          <p:cNvSpPr>
            <a:spLocks noGrp="1"/>
          </p:cNvSpPr>
          <p:nvPr>
            <p:ph type="title"/>
          </p:nvPr>
        </p:nvSpPr>
        <p:spPr>
          <a:xfrm>
            <a:off x="457199" y="575976"/>
            <a:ext cx="8686802" cy="683336"/>
          </a:xfrm>
          <a:prstGeom prst="rect">
            <a:avLst/>
          </a:prstGeom>
        </p:spPr>
        <p:txBody>
          <a:bodyPr/>
          <a:lstStyle>
            <a:lvl1pPr algn="l"/>
          </a:lstStyle>
          <a:p>
            <a:r>
              <a:t>Title Text</a:t>
            </a:r>
          </a:p>
        </p:txBody>
      </p:sp>
      <p:sp>
        <p:nvSpPr>
          <p:cNvPr id="218" name="Shape 218"/>
          <p:cNvSpPr>
            <a:spLocks noGrp="1"/>
          </p:cNvSpPr>
          <p:nvPr>
            <p:ph type="pic" idx="13"/>
          </p:nvPr>
        </p:nvSpPr>
        <p:spPr>
          <a:xfrm>
            <a:off x="446525" y="1263594"/>
            <a:ext cx="8708150" cy="4428730"/>
          </a:xfrm>
          <a:prstGeom prst="rect">
            <a:avLst/>
          </a:prstGeom>
        </p:spPr>
        <p:txBody>
          <a:bodyPr lIns="91439" tIns="45719" rIns="91439" bIns="45719">
            <a:noAutofit/>
          </a:bodyPr>
          <a:lstStyle/>
          <a:p>
            <a:endParaRPr/>
          </a:p>
        </p:txBody>
      </p:sp>
      <p:sp>
        <p:nvSpPr>
          <p:cNvPr id="219" name="Shape 219"/>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220" name="Shape 220"/>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221" name="Shape 221"/>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222" name="Shape 2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Fib Grid - Confidential">
    <p:spTree>
      <p:nvGrpSpPr>
        <p:cNvPr id="1" name=""/>
        <p:cNvGrpSpPr/>
        <p:nvPr/>
      </p:nvGrpSpPr>
      <p:grpSpPr>
        <a:xfrm>
          <a:off x="0" y="0"/>
          <a:ext cx="0" cy="0"/>
          <a:chOff x="0" y="0"/>
          <a:chExt cx="0" cy="0"/>
        </a:xfrm>
      </p:grpSpPr>
      <p:sp>
        <p:nvSpPr>
          <p:cNvPr id="229" name="Shape 229"/>
          <p:cNvSpPr>
            <a:spLocks noGrp="1"/>
          </p:cNvSpPr>
          <p:nvPr>
            <p:ph type="title"/>
          </p:nvPr>
        </p:nvSpPr>
        <p:spPr>
          <a:xfrm>
            <a:off x="457199" y="578342"/>
            <a:ext cx="8686802" cy="672320"/>
          </a:xfrm>
          <a:prstGeom prst="rect">
            <a:avLst/>
          </a:prstGeom>
        </p:spPr>
        <p:txBody>
          <a:bodyPr/>
          <a:lstStyle>
            <a:lvl1pPr algn="l"/>
          </a:lstStyle>
          <a:p>
            <a:r>
              <a:t>Title Text</a:t>
            </a:r>
          </a:p>
        </p:txBody>
      </p:sp>
      <p:sp>
        <p:nvSpPr>
          <p:cNvPr id="230" name="Shape 230"/>
          <p:cNvSpPr/>
          <p:nvPr/>
        </p:nvSpPr>
        <p:spPr>
          <a:xfrm flipV="1">
            <a:off x="3444130" y="1279525"/>
            <a:ext cx="2" cy="4624390"/>
          </a:xfrm>
          <a:prstGeom prst="line">
            <a:avLst/>
          </a:prstGeom>
          <a:ln>
            <a:solidFill>
              <a:schemeClr val="accent4"/>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31" name="Shape 231"/>
          <p:cNvSpPr/>
          <p:nvPr/>
        </p:nvSpPr>
        <p:spPr>
          <a:xfrm flipV="1">
            <a:off x="2086614" y="1279525"/>
            <a:ext cx="3" cy="4624390"/>
          </a:xfrm>
          <a:prstGeom prst="line">
            <a:avLst/>
          </a:prstGeom>
          <a:ln>
            <a:solidFill>
              <a:schemeClr val="accent4"/>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32" name="Shape 232"/>
          <p:cNvSpPr/>
          <p:nvPr/>
        </p:nvSpPr>
        <p:spPr>
          <a:xfrm flipV="1">
            <a:off x="1271112" y="1279525"/>
            <a:ext cx="3" cy="4624390"/>
          </a:xfrm>
          <a:prstGeom prst="line">
            <a:avLst/>
          </a:prstGeom>
          <a:ln>
            <a:solidFill>
              <a:schemeClr val="accent4"/>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33" name="Shape 233"/>
          <p:cNvSpPr/>
          <p:nvPr/>
        </p:nvSpPr>
        <p:spPr>
          <a:xfrm flipV="1">
            <a:off x="727444" y="1279525"/>
            <a:ext cx="3" cy="4624390"/>
          </a:xfrm>
          <a:prstGeom prst="line">
            <a:avLst/>
          </a:prstGeom>
          <a:ln>
            <a:solidFill>
              <a:schemeClr val="accent4"/>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34" name="Shape 234"/>
          <p:cNvSpPr/>
          <p:nvPr/>
        </p:nvSpPr>
        <p:spPr>
          <a:xfrm flipV="1">
            <a:off x="452436" y="1279525"/>
            <a:ext cx="3" cy="4624390"/>
          </a:xfrm>
          <a:prstGeom prst="line">
            <a:avLst/>
          </a:prstGeom>
          <a:ln>
            <a:solidFill>
              <a:schemeClr val="accent4"/>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grpSp>
        <p:nvGrpSpPr>
          <p:cNvPr id="242" name="Group 242"/>
          <p:cNvGrpSpPr/>
          <p:nvPr/>
        </p:nvGrpSpPr>
        <p:grpSpPr>
          <a:xfrm>
            <a:off x="465137" y="1266824"/>
            <a:ext cx="8689976" cy="4643441"/>
            <a:chOff x="0" y="0"/>
            <a:chExt cx="8689975" cy="4643440"/>
          </a:xfrm>
        </p:grpSpPr>
        <p:sp>
          <p:nvSpPr>
            <p:cNvPr id="235" name="Shape 235"/>
            <p:cNvSpPr/>
            <p:nvPr/>
          </p:nvSpPr>
          <p:spPr>
            <a:xfrm>
              <a:off x="0" y="-1"/>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900" b="1" spc="0">
                  <a:solidFill>
                    <a:srgbClr val="133050"/>
                  </a:solidFill>
                  <a:uFillTx/>
                  <a:latin typeface="+mj-lt"/>
                  <a:ea typeface="+mj-ea"/>
                  <a:cs typeface="+mj-cs"/>
                  <a:sym typeface="Helvetica"/>
                </a:defRPr>
              </a:pPr>
              <a:endParaRPr/>
            </a:p>
          </p:txBody>
        </p:sp>
        <p:sp>
          <p:nvSpPr>
            <p:cNvPr id="236" name="Shape 236"/>
            <p:cNvSpPr/>
            <p:nvPr/>
          </p:nvSpPr>
          <p:spPr>
            <a:xfrm>
              <a:off x="0" y="144709"/>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900" b="1" spc="0">
                  <a:solidFill>
                    <a:srgbClr val="133050"/>
                  </a:solidFill>
                  <a:uFillTx/>
                  <a:latin typeface="+mj-lt"/>
                  <a:ea typeface="+mj-ea"/>
                  <a:cs typeface="+mj-cs"/>
                  <a:sym typeface="Helvetica"/>
                </a:defRPr>
              </a:pPr>
              <a:endParaRPr/>
            </a:p>
          </p:txBody>
        </p:sp>
        <p:sp>
          <p:nvSpPr>
            <p:cNvPr id="237" name="Shape 237"/>
            <p:cNvSpPr/>
            <p:nvPr/>
          </p:nvSpPr>
          <p:spPr>
            <a:xfrm>
              <a:off x="0" y="434128"/>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900" b="1" spc="0">
                  <a:solidFill>
                    <a:srgbClr val="133050"/>
                  </a:solidFill>
                  <a:uFillTx/>
                  <a:latin typeface="+mj-lt"/>
                  <a:ea typeface="+mj-ea"/>
                  <a:cs typeface="+mj-cs"/>
                  <a:sym typeface="Helvetica"/>
                </a:defRPr>
              </a:pPr>
              <a:endParaRPr/>
            </a:p>
          </p:txBody>
        </p:sp>
        <p:sp>
          <p:nvSpPr>
            <p:cNvPr id="238" name="Shape 238"/>
            <p:cNvSpPr/>
            <p:nvPr/>
          </p:nvSpPr>
          <p:spPr>
            <a:xfrm>
              <a:off x="0" y="866148"/>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900" b="1" spc="0">
                  <a:solidFill>
                    <a:srgbClr val="133050"/>
                  </a:solidFill>
                  <a:uFillTx/>
                  <a:latin typeface="+mj-lt"/>
                  <a:ea typeface="+mj-ea"/>
                  <a:cs typeface="+mj-cs"/>
                  <a:sym typeface="Helvetica"/>
                </a:defRPr>
              </a:pPr>
              <a:endParaRPr/>
            </a:p>
          </p:txBody>
        </p:sp>
        <p:sp>
          <p:nvSpPr>
            <p:cNvPr id="239" name="Shape 239"/>
            <p:cNvSpPr/>
            <p:nvPr/>
          </p:nvSpPr>
          <p:spPr>
            <a:xfrm>
              <a:off x="0" y="1589699"/>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900" b="1" spc="0">
                  <a:solidFill>
                    <a:srgbClr val="133050"/>
                  </a:solidFill>
                  <a:uFillTx/>
                  <a:latin typeface="+mj-lt"/>
                  <a:ea typeface="+mj-ea"/>
                  <a:cs typeface="+mj-cs"/>
                  <a:sym typeface="Helvetica"/>
                </a:defRPr>
              </a:pPr>
              <a:endParaRPr/>
            </a:p>
          </p:txBody>
        </p:sp>
        <p:sp>
          <p:nvSpPr>
            <p:cNvPr id="240" name="Shape 240"/>
            <p:cNvSpPr/>
            <p:nvPr/>
          </p:nvSpPr>
          <p:spPr>
            <a:xfrm>
              <a:off x="0" y="2745269"/>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900" b="1" spc="0">
                  <a:solidFill>
                    <a:srgbClr val="133050"/>
                  </a:solidFill>
                  <a:uFillTx/>
                  <a:latin typeface="+mj-lt"/>
                  <a:ea typeface="+mj-ea"/>
                  <a:cs typeface="+mj-cs"/>
                  <a:sym typeface="Helvetica"/>
                </a:defRPr>
              </a:pPr>
              <a:endParaRPr/>
            </a:p>
          </p:txBody>
        </p:sp>
        <p:sp>
          <p:nvSpPr>
            <p:cNvPr id="241" name="Shape 241"/>
            <p:cNvSpPr/>
            <p:nvPr/>
          </p:nvSpPr>
          <p:spPr>
            <a:xfrm>
              <a:off x="0" y="4643439"/>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900" b="1" spc="0">
                  <a:solidFill>
                    <a:srgbClr val="133050"/>
                  </a:solidFill>
                  <a:uFillTx/>
                  <a:latin typeface="+mj-lt"/>
                  <a:ea typeface="+mj-ea"/>
                  <a:cs typeface="+mj-cs"/>
                  <a:sym typeface="Helvetica"/>
                </a:defRPr>
              </a:pPr>
              <a:endParaRPr/>
            </a:p>
          </p:txBody>
        </p:sp>
      </p:grpSp>
      <p:sp>
        <p:nvSpPr>
          <p:cNvPr id="243" name="Shape 243"/>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244" name="Shape 244"/>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245" name="Shape 245"/>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246" name="Shape 246"/>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247" name="Shape 247"/>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48" name="Shape 248"/>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49" name="Shape 2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Fib Grid - No Conf">
    <p:spTree>
      <p:nvGrpSpPr>
        <p:cNvPr id="1" name=""/>
        <p:cNvGrpSpPr/>
        <p:nvPr/>
      </p:nvGrpSpPr>
      <p:grpSpPr>
        <a:xfrm>
          <a:off x="0" y="0"/>
          <a:ext cx="0" cy="0"/>
          <a:chOff x="0" y="0"/>
          <a:chExt cx="0" cy="0"/>
        </a:xfrm>
      </p:grpSpPr>
      <p:sp>
        <p:nvSpPr>
          <p:cNvPr id="256" name="Shape 256"/>
          <p:cNvSpPr>
            <a:spLocks noGrp="1"/>
          </p:cNvSpPr>
          <p:nvPr>
            <p:ph type="title"/>
          </p:nvPr>
        </p:nvSpPr>
        <p:spPr>
          <a:xfrm>
            <a:off x="457199" y="578342"/>
            <a:ext cx="8686802" cy="672320"/>
          </a:xfrm>
          <a:prstGeom prst="rect">
            <a:avLst/>
          </a:prstGeom>
        </p:spPr>
        <p:txBody>
          <a:bodyPr/>
          <a:lstStyle>
            <a:lvl1pPr algn="l"/>
          </a:lstStyle>
          <a:p>
            <a:r>
              <a:t>Title Text</a:t>
            </a:r>
          </a:p>
        </p:txBody>
      </p:sp>
      <p:sp>
        <p:nvSpPr>
          <p:cNvPr id="257" name="Shape 257"/>
          <p:cNvSpPr/>
          <p:nvPr/>
        </p:nvSpPr>
        <p:spPr>
          <a:xfrm flipV="1">
            <a:off x="3444130" y="1279525"/>
            <a:ext cx="2" cy="4624390"/>
          </a:xfrm>
          <a:prstGeom prst="line">
            <a:avLst/>
          </a:prstGeom>
          <a:ln>
            <a:solidFill>
              <a:schemeClr val="accent4"/>
            </a:solidFill>
          </a:ln>
        </p:spPr>
        <p:txBody>
          <a:bodyPr lIns="45718" tIns="45718" rIns="45718" bIns="45718"/>
          <a:lstStyle/>
          <a:p>
            <a:pPr algn="ctr">
              <a:defRPr sz="1500" spc="0">
                <a:solidFill>
                  <a:srgbClr val="133050"/>
                </a:solidFill>
                <a:uFillTx/>
                <a:latin typeface="Avenir Heavy"/>
                <a:ea typeface="Avenir Heavy"/>
                <a:cs typeface="Avenir Heavy"/>
                <a:sym typeface="Avenir Heavy"/>
              </a:defRPr>
            </a:pPr>
            <a:endParaRPr/>
          </a:p>
        </p:txBody>
      </p:sp>
      <p:sp>
        <p:nvSpPr>
          <p:cNvPr id="258" name="Shape 258"/>
          <p:cNvSpPr/>
          <p:nvPr/>
        </p:nvSpPr>
        <p:spPr>
          <a:xfrm flipV="1">
            <a:off x="2086614" y="1279525"/>
            <a:ext cx="3" cy="4624390"/>
          </a:xfrm>
          <a:prstGeom prst="line">
            <a:avLst/>
          </a:prstGeom>
          <a:ln>
            <a:solidFill>
              <a:schemeClr val="accent4"/>
            </a:solidFill>
          </a:ln>
        </p:spPr>
        <p:txBody>
          <a:bodyPr lIns="45718" tIns="45718" rIns="45718" bIns="45718"/>
          <a:lstStyle/>
          <a:p>
            <a:pPr algn="ctr">
              <a:defRPr sz="1500" spc="0">
                <a:solidFill>
                  <a:srgbClr val="133050"/>
                </a:solidFill>
                <a:uFillTx/>
                <a:latin typeface="Avenir Heavy"/>
                <a:ea typeface="Avenir Heavy"/>
                <a:cs typeface="Avenir Heavy"/>
                <a:sym typeface="Avenir Heavy"/>
              </a:defRPr>
            </a:pPr>
            <a:endParaRPr/>
          </a:p>
        </p:txBody>
      </p:sp>
      <p:sp>
        <p:nvSpPr>
          <p:cNvPr id="259" name="Shape 259"/>
          <p:cNvSpPr/>
          <p:nvPr/>
        </p:nvSpPr>
        <p:spPr>
          <a:xfrm flipV="1">
            <a:off x="1271112" y="1279525"/>
            <a:ext cx="3" cy="4624390"/>
          </a:xfrm>
          <a:prstGeom prst="line">
            <a:avLst/>
          </a:prstGeom>
          <a:ln>
            <a:solidFill>
              <a:schemeClr val="accent4"/>
            </a:solidFill>
          </a:ln>
        </p:spPr>
        <p:txBody>
          <a:bodyPr lIns="45718" tIns="45718" rIns="45718" bIns="45718"/>
          <a:lstStyle/>
          <a:p>
            <a:pPr algn="ctr">
              <a:defRPr sz="1500" spc="0">
                <a:solidFill>
                  <a:srgbClr val="133050"/>
                </a:solidFill>
                <a:uFillTx/>
                <a:latin typeface="Avenir Heavy"/>
                <a:ea typeface="Avenir Heavy"/>
                <a:cs typeface="Avenir Heavy"/>
                <a:sym typeface="Avenir Heavy"/>
              </a:defRPr>
            </a:pPr>
            <a:endParaRPr/>
          </a:p>
        </p:txBody>
      </p:sp>
      <p:sp>
        <p:nvSpPr>
          <p:cNvPr id="260" name="Shape 260"/>
          <p:cNvSpPr/>
          <p:nvPr/>
        </p:nvSpPr>
        <p:spPr>
          <a:xfrm flipV="1">
            <a:off x="727444" y="1279525"/>
            <a:ext cx="3" cy="4624390"/>
          </a:xfrm>
          <a:prstGeom prst="line">
            <a:avLst/>
          </a:prstGeom>
          <a:ln>
            <a:solidFill>
              <a:schemeClr val="accent4"/>
            </a:solidFill>
          </a:ln>
        </p:spPr>
        <p:txBody>
          <a:bodyPr lIns="45718" tIns="45718" rIns="45718" bIns="45718"/>
          <a:lstStyle/>
          <a:p>
            <a:pPr algn="ctr">
              <a:defRPr sz="1500" spc="0">
                <a:solidFill>
                  <a:srgbClr val="133050"/>
                </a:solidFill>
                <a:uFillTx/>
                <a:latin typeface="Avenir Heavy"/>
                <a:ea typeface="Avenir Heavy"/>
                <a:cs typeface="Avenir Heavy"/>
                <a:sym typeface="Avenir Heavy"/>
              </a:defRPr>
            </a:pPr>
            <a:endParaRPr/>
          </a:p>
        </p:txBody>
      </p:sp>
      <p:sp>
        <p:nvSpPr>
          <p:cNvPr id="261" name="Shape 261"/>
          <p:cNvSpPr/>
          <p:nvPr/>
        </p:nvSpPr>
        <p:spPr>
          <a:xfrm flipV="1">
            <a:off x="452436" y="1279525"/>
            <a:ext cx="3" cy="4624390"/>
          </a:xfrm>
          <a:prstGeom prst="line">
            <a:avLst/>
          </a:prstGeom>
          <a:ln>
            <a:solidFill>
              <a:schemeClr val="accent4"/>
            </a:solidFill>
          </a:ln>
        </p:spPr>
        <p:txBody>
          <a:bodyPr lIns="45718" tIns="45718" rIns="45718" bIns="45718"/>
          <a:lstStyle/>
          <a:p>
            <a:pPr algn="ctr">
              <a:defRPr sz="1500" spc="0">
                <a:solidFill>
                  <a:srgbClr val="133050"/>
                </a:solidFill>
                <a:uFillTx/>
                <a:latin typeface="Avenir Heavy"/>
                <a:ea typeface="Avenir Heavy"/>
                <a:cs typeface="Avenir Heavy"/>
                <a:sym typeface="Avenir Heavy"/>
              </a:defRPr>
            </a:pPr>
            <a:endParaRPr/>
          </a:p>
        </p:txBody>
      </p:sp>
      <p:grpSp>
        <p:nvGrpSpPr>
          <p:cNvPr id="269" name="Group 269"/>
          <p:cNvGrpSpPr/>
          <p:nvPr/>
        </p:nvGrpSpPr>
        <p:grpSpPr>
          <a:xfrm>
            <a:off x="465137" y="1266824"/>
            <a:ext cx="8689976" cy="4643441"/>
            <a:chOff x="0" y="0"/>
            <a:chExt cx="8689975" cy="4643440"/>
          </a:xfrm>
        </p:grpSpPr>
        <p:sp>
          <p:nvSpPr>
            <p:cNvPr id="262" name="Shape 262"/>
            <p:cNvSpPr/>
            <p:nvPr/>
          </p:nvSpPr>
          <p:spPr>
            <a:xfrm>
              <a:off x="0" y="-1"/>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1500" spc="0">
                  <a:solidFill>
                    <a:srgbClr val="133050"/>
                  </a:solidFill>
                  <a:uFillTx/>
                  <a:latin typeface="Avenir Heavy"/>
                  <a:ea typeface="Avenir Heavy"/>
                  <a:cs typeface="Avenir Heavy"/>
                  <a:sym typeface="Avenir Heavy"/>
                </a:defRPr>
              </a:pPr>
              <a:endParaRPr/>
            </a:p>
          </p:txBody>
        </p:sp>
        <p:sp>
          <p:nvSpPr>
            <p:cNvPr id="263" name="Shape 263"/>
            <p:cNvSpPr/>
            <p:nvPr/>
          </p:nvSpPr>
          <p:spPr>
            <a:xfrm>
              <a:off x="0" y="144709"/>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1500" spc="0">
                  <a:solidFill>
                    <a:srgbClr val="133050"/>
                  </a:solidFill>
                  <a:uFillTx/>
                  <a:latin typeface="Avenir Heavy"/>
                  <a:ea typeface="Avenir Heavy"/>
                  <a:cs typeface="Avenir Heavy"/>
                  <a:sym typeface="Avenir Heavy"/>
                </a:defRPr>
              </a:pPr>
              <a:endParaRPr/>
            </a:p>
          </p:txBody>
        </p:sp>
        <p:sp>
          <p:nvSpPr>
            <p:cNvPr id="264" name="Shape 264"/>
            <p:cNvSpPr/>
            <p:nvPr/>
          </p:nvSpPr>
          <p:spPr>
            <a:xfrm>
              <a:off x="0" y="434128"/>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1500" spc="0">
                  <a:solidFill>
                    <a:srgbClr val="133050"/>
                  </a:solidFill>
                  <a:uFillTx/>
                  <a:latin typeface="Avenir Heavy"/>
                  <a:ea typeface="Avenir Heavy"/>
                  <a:cs typeface="Avenir Heavy"/>
                  <a:sym typeface="Avenir Heavy"/>
                </a:defRPr>
              </a:pPr>
              <a:endParaRPr/>
            </a:p>
          </p:txBody>
        </p:sp>
        <p:sp>
          <p:nvSpPr>
            <p:cNvPr id="265" name="Shape 265"/>
            <p:cNvSpPr/>
            <p:nvPr/>
          </p:nvSpPr>
          <p:spPr>
            <a:xfrm>
              <a:off x="0" y="866148"/>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1500" spc="0">
                  <a:solidFill>
                    <a:srgbClr val="133050"/>
                  </a:solidFill>
                  <a:uFillTx/>
                  <a:latin typeface="Avenir Heavy"/>
                  <a:ea typeface="Avenir Heavy"/>
                  <a:cs typeface="Avenir Heavy"/>
                  <a:sym typeface="Avenir Heavy"/>
                </a:defRPr>
              </a:pPr>
              <a:endParaRPr/>
            </a:p>
          </p:txBody>
        </p:sp>
        <p:sp>
          <p:nvSpPr>
            <p:cNvPr id="266" name="Shape 266"/>
            <p:cNvSpPr/>
            <p:nvPr/>
          </p:nvSpPr>
          <p:spPr>
            <a:xfrm>
              <a:off x="0" y="1589699"/>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1500" spc="0">
                  <a:solidFill>
                    <a:srgbClr val="133050"/>
                  </a:solidFill>
                  <a:uFillTx/>
                  <a:latin typeface="Avenir Heavy"/>
                  <a:ea typeface="Avenir Heavy"/>
                  <a:cs typeface="Avenir Heavy"/>
                  <a:sym typeface="Avenir Heavy"/>
                </a:defRPr>
              </a:pPr>
              <a:endParaRPr/>
            </a:p>
          </p:txBody>
        </p:sp>
        <p:sp>
          <p:nvSpPr>
            <p:cNvPr id="267" name="Shape 267"/>
            <p:cNvSpPr/>
            <p:nvPr/>
          </p:nvSpPr>
          <p:spPr>
            <a:xfrm>
              <a:off x="0" y="2745269"/>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1500" spc="0">
                  <a:solidFill>
                    <a:srgbClr val="133050"/>
                  </a:solidFill>
                  <a:uFillTx/>
                  <a:latin typeface="Avenir Heavy"/>
                  <a:ea typeface="Avenir Heavy"/>
                  <a:cs typeface="Avenir Heavy"/>
                  <a:sym typeface="Avenir Heavy"/>
                </a:defRPr>
              </a:pPr>
              <a:endParaRPr/>
            </a:p>
          </p:txBody>
        </p:sp>
        <p:sp>
          <p:nvSpPr>
            <p:cNvPr id="268" name="Shape 268"/>
            <p:cNvSpPr/>
            <p:nvPr/>
          </p:nvSpPr>
          <p:spPr>
            <a:xfrm>
              <a:off x="0" y="4643439"/>
              <a:ext cx="8689976" cy="1"/>
            </a:xfrm>
            <a:prstGeom prst="line">
              <a:avLst/>
            </a:prstGeom>
            <a:noFill/>
            <a:ln w="9525" cap="flat">
              <a:solidFill>
                <a:schemeClr val="accent4"/>
              </a:solidFill>
              <a:prstDash val="solid"/>
              <a:round/>
            </a:ln>
            <a:effectLst/>
          </p:spPr>
          <p:txBody>
            <a:bodyPr wrap="square" lIns="45718" tIns="45718" rIns="45718" bIns="45718" numCol="1" anchor="t">
              <a:noAutofit/>
            </a:bodyPr>
            <a:lstStyle/>
            <a:p>
              <a:pPr algn="ctr">
                <a:defRPr sz="1500" spc="0">
                  <a:solidFill>
                    <a:srgbClr val="133050"/>
                  </a:solidFill>
                  <a:uFillTx/>
                  <a:latin typeface="Avenir Heavy"/>
                  <a:ea typeface="Avenir Heavy"/>
                  <a:cs typeface="Avenir Heavy"/>
                  <a:sym typeface="Avenir Heavy"/>
                </a:defRPr>
              </a:pPr>
              <a:endParaRPr/>
            </a:p>
          </p:txBody>
        </p:sp>
      </p:grpSp>
      <p:sp>
        <p:nvSpPr>
          <p:cNvPr id="270" name="Shape 270"/>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271" name="Shape 271"/>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272" name="Shape 272"/>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273" name="Shape 2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2 Col Grid - Confidential">
    <p:spTree>
      <p:nvGrpSpPr>
        <p:cNvPr id="1" name=""/>
        <p:cNvGrpSpPr/>
        <p:nvPr/>
      </p:nvGrpSpPr>
      <p:grpSpPr>
        <a:xfrm>
          <a:off x="0" y="0"/>
          <a:ext cx="0" cy="0"/>
          <a:chOff x="0" y="0"/>
          <a:chExt cx="0" cy="0"/>
        </a:xfrm>
      </p:grpSpPr>
      <p:sp>
        <p:nvSpPr>
          <p:cNvPr id="280" name="Shape 280"/>
          <p:cNvSpPr>
            <a:spLocks noGrp="1"/>
          </p:cNvSpPr>
          <p:nvPr>
            <p:ph type="title"/>
          </p:nvPr>
        </p:nvSpPr>
        <p:spPr>
          <a:xfrm>
            <a:off x="457199" y="580954"/>
            <a:ext cx="8686802" cy="669708"/>
          </a:xfrm>
          <a:prstGeom prst="rect">
            <a:avLst/>
          </a:prstGeom>
        </p:spPr>
        <p:txBody>
          <a:bodyPr/>
          <a:lstStyle>
            <a:lvl1pPr algn="l"/>
          </a:lstStyle>
          <a:p>
            <a:r>
              <a:t>Title Text</a:t>
            </a:r>
          </a:p>
        </p:txBody>
      </p:sp>
      <p:sp>
        <p:nvSpPr>
          <p:cNvPr id="281" name="Shape 281"/>
          <p:cNvSpPr>
            <a:spLocks noGrp="1"/>
          </p:cNvSpPr>
          <p:nvPr>
            <p:ph type="body" idx="1"/>
          </p:nvPr>
        </p:nvSpPr>
        <p:spPr>
          <a:xfrm>
            <a:off x="457199" y="1260534"/>
            <a:ext cx="8686802" cy="4925954"/>
          </a:xfrm>
          <a:prstGeom prst="rect">
            <a:avLst/>
          </a:prstGeom>
        </p:spPr>
        <p:txBody>
          <a:bodyPr numCol="2" spcCol="434340"/>
          <a:lstStyle/>
          <a:p>
            <a:r>
              <a:t>Body Level One</a:t>
            </a:r>
          </a:p>
          <a:p>
            <a:pPr lvl="1"/>
            <a:r>
              <a:t>Body Level Two</a:t>
            </a:r>
          </a:p>
          <a:p>
            <a:pPr lvl="2"/>
            <a:r>
              <a:t>Body Level Three</a:t>
            </a:r>
          </a:p>
          <a:p>
            <a:pPr lvl="3"/>
            <a:r>
              <a:t>Body Level Four</a:t>
            </a:r>
          </a:p>
          <a:p>
            <a:pPr lvl="4"/>
            <a:r>
              <a:t>Body Level Five</a:t>
            </a:r>
          </a:p>
        </p:txBody>
      </p:sp>
      <p:sp>
        <p:nvSpPr>
          <p:cNvPr id="282" name="Shape 282"/>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283" name="Shape 283"/>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284" name="Shape 284"/>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285" name="Shape 285"/>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286" name="Shape 286"/>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87" name="Shape 287"/>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288" name="Shape 2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 No Conf">
    <p:bg>
      <p:bgPr>
        <a:solidFill>
          <a:srgbClr val="133050"/>
        </a:solidFill>
        <a:effectLst/>
      </p:bgPr>
    </p:bg>
    <p:spTree>
      <p:nvGrpSpPr>
        <p:cNvPr id="1" name=""/>
        <p:cNvGrpSpPr/>
        <p:nvPr/>
      </p:nvGrpSpPr>
      <p:grpSpPr>
        <a:xfrm>
          <a:off x="0" y="0"/>
          <a:ext cx="0" cy="0"/>
          <a:chOff x="0" y="0"/>
          <a:chExt cx="0" cy="0"/>
        </a:xfrm>
      </p:grpSpPr>
      <p:pic>
        <p:nvPicPr>
          <p:cNvPr id="36" name="image2.png"/>
          <p:cNvPicPr>
            <a:picLocks noChangeAspect="1"/>
          </p:cNvPicPr>
          <p:nvPr/>
        </p:nvPicPr>
        <p:blipFill>
          <a:blip r:embed="rId2">
            <a:extLst/>
          </a:blip>
          <a:stretch>
            <a:fillRect/>
          </a:stretch>
        </p:blipFill>
        <p:spPr>
          <a:xfrm>
            <a:off x="3739554" y="2626726"/>
            <a:ext cx="2121928" cy="344814"/>
          </a:xfrm>
          <a:prstGeom prst="rect">
            <a:avLst/>
          </a:prstGeom>
          <a:ln w="12700">
            <a:miter lim="400000"/>
          </a:ln>
        </p:spPr>
      </p:pic>
      <p:sp>
        <p:nvSpPr>
          <p:cNvPr id="37" name="Shape 37"/>
          <p:cNvSpPr/>
          <p:nvPr/>
        </p:nvSpPr>
        <p:spPr>
          <a:xfrm>
            <a:off x="7289760" y="7619296"/>
            <a:ext cx="1840867"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spcBef>
                <a:spcPts val="300"/>
              </a:spcBef>
              <a:defRPr spc="0">
                <a:uFillTx/>
                <a:latin typeface="Avenir Heavy"/>
                <a:ea typeface="Avenir Heavy"/>
                <a:cs typeface="Avenir Heavy"/>
                <a:sym typeface="Avenir Heavy"/>
                <a:hlinkClick r:id="rId3"/>
              </a:defRPr>
            </a:lvl1pPr>
          </a:lstStyle>
          <a:p>
            <a:r>
              <a:rPr>
                <a:hlinkClick r:id="rId3"/>
              </a:rPr>
              <a:t>sevenbridges.com</a:t>
            </a:r>
          </a:p>
        </p:txBody>
      </p:sp>
      <p:sp>
        <p:nvSpPr>
          <p:cNvPr id="38" name="Shape 38"/>
          <p:cNvSpPr/>
          <p:nvPr/>
        </p:nvSpPr>
        <p:spPr>
          <a:xfrm>
            <a:off x="4292600" y="3200400"/>
            <a:ext cx="1016001" cy="0"/>
          </a:xfrm>
          <a:prstGeom prst="line">
            <a:avLst/>
          </a:prstGeom>
          <a:ln w="50800">
            <a:solidFill>
              <a:schemeClr val="accent5">
                <a:satOff val="-14924"/>
                <a:lumOff val="29313"/>
              </a:schemeClr>
            </a:solidFill>
          </a:ln>
        </p:spPr>
        <p:txBody>
          <a:bodyPr lIns="45718" tIns="45718" rIns="45718" bIns="45718"/>
          <a:lstStyle/>
          <a:p>
            <a:pPr algn="ctr">
              <a:defRPr spc="0">
                <a:uFillTx/>
                <a:latin typeface="Avenir Heavy"/>
                <a:ea typeface="Avenir Heavy"/>
                <a:cs typeface="Avenir Heavy"/>
                <a:sym typeface="Avenir Heavy"/>
              </a:defRPr>
            </a:pPr>
            <a:endParaRPr/>
          </a:p>
        </p:txBody>
      </p:sp>
      <p:sp>
        <p:nvSpPr>
          <p:cNvPr id="39" name="Shape 39"/>
          <p:cNvSpPr/>
          <p:nvPr/>
        </p:nvSpPr>
        <p:spPr>
          <a:xfrm>
            <a:off x="3098800" y="1574800"/>
            <a:ext cx="3451474" cy="3451474"/>
          </a:xfrm>
          <a:prstGeom prst="ellipse">
            <a:avLst/>
          </a:prstGeom>
          <a:ln w="12700">
            <a:solidFill>
              <a:schemeClr val="accent3">
                <a:alpha val="29580"/>
              </a:schemeClr>
            </a:solidFill>
          </a:ln>
        </p:spPr>
        <p:txBody>
          <a:bodyPr lIns="0" tIns="0" rIns="0" bIns="0"/>
          <a:lstStyle/>
          <a:p>
            <a:pPr algn="ctr">
              <a:defRPr spc="0">
                <a:uFillTx/>
                <a:latin typeface="Avenir Heavy"/>
                <a:ea typeface="Avenir Heavy"/>
                <a:cs typeface="Avenir Heavy"/>
                <a:sym typeface="Avenir Heavy"/>
              </a:defRPr>
            </a:pPr>
            <a:endParaRPr/>
          </a:p>
        </p:txBody>
      </p:sp>
      <p:sp>
        <p:nvSpPr>
          <p:cNvPr id="40" name="Shape 40"/>
          <p:cNvSpPr/>
          <p:nvPr/>
        </p:nvSpPr>
        <p:spPr>
          <a:xfrm>
            <a:off x="3098800" y="1549400"/>
            <a:ext cx="3451474" cy="3451474"/>
          </a:xfrm>
          <a:prstGeom prst="ellipse">
            <a:avLst/>
          </a:prstGeom>
          <a:ln w="12700">
            <a:solidFill>
              <a:schemeClr val="accent3">
                <a:alpha val="29580"/>
              </a:schemeClr>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41" name="Shape 41"/>
          <p:cNvSpPr/>
          <p:nvPr/>
        </p:nvSpPr>
        <p:spPr>
          <a:xfrm>
            <a:off x="3098800" y="1638300"/>
            <a:ext cx="3451474" cy="3451474"/>
          </a:xfrm>
          <a:prstGeom prst="ellipse">
            <a:avLst/>
          </a:prstGeom>
          <a:ln w="12700">
            <a:solidFill>
              <a:schemeClr val="accent3">
                <a:alpha val="29580"/>
              </a:schemeClr>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42" name="Shape 42"/>
          <p:cNvSpPr/>
          <p:nvPr/>
        </p:nvSpPr>
        <p:spPr>
          <a:xfrm>
            <a:off x="7292640" y="6483350"/>
            <a:ext cx="2012908" cy="17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000" spc="3">
                <a:latin typeface="Avenir Heavy"/>
                <a:ea typeface="Avenir Heavy"/>
                <a:cs typeface="Avenir Heavy"/>
                <a:sym typeface="Avenir Heavy"/>
              </a:defRPr>
            </a:lvl1pPr>
          </a:lstStyle>
          <a:p>
            <a:r>
              <a:t>sevenbridges.com</a:t>
            </a:r>
          </a:p>
        </p:txBody>
      </p:sp>
      <p:sp>
        <p:nvSpPr>
          <p:cNvPr id="43" name="Shape 43"/>
          <p:cNvSpPr>
            <a:spLocks noGrp="1"/>
          </p:cNvSpPr>
          <p:nvPr>
            <p:ph type="title"/>
          </p:nvPr>
        </p:nvSpPr>
        <p:spPr>
          <a:xfrm>
            <a:off x="1858297" y="3429000"/>
            <a:ext cx="5884606" cy="1041400"/>
          </a:xfrm>
          <a:prstGeom prst="rect">
            <a:avLst/>
          </a:prstGeom>
        </p:spPr>
        <p:txBody>
          <a:bodyPr anchor="t"/>
          <a:lstStyle>
            <a:lvl1pPr>
              <a:lnSpc>
                <a:spcPct val="100000"/>
              </a:lnSpc>
              <a:defRPr spc="0">
                <a:solidFill>
                  <a:srgbClr val="FFFFFF"/>
                </a:solidFill>
              </a:defRPr>
            </a:lvl1pPr>
          </a:lstStyle>
          <a:p>
            <a:r>
              <a:t>Title Text</a:t>
            </a:r>
          </a:p>
        </p:txBody>
      </p:sp>
      <p:sp>
        <p:nvSpPr>
          <p:cNvPr id="44" name="Shape 44"/>
          <p:cNvSpPr/>
          <p:nvPr/>
        </p:nvSpPr>
        <p:spPr>
          <a:xfrm>
            <a:off x="333040" y="6483350"/>
            <a:ext cx="2012908" cy="17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000" spc="3">
                <a:latin typeface="Avenir Heavy"/>
                <a:ea typeface="Avenir Heavy"/>
                <a:cs typeface="Avenir Heavy"/>
                <a:sym typeface="Avenir Heavy"/>
              </a:defRPr>
            </a:lvl1pPr>
          </a:lstStyle>
          <a:p>
            <a:r>
              <a:t>© 2016 Seven Bridges</a:t>
            </a:r>
          </a:p>
        </p:txBody>
      </p:sp>
      <p:sp>
        <p:nvSpPr>
          <p:cNvPr id="45" name="Shape 45"/>
          <p:cNvSpPr>
            <a:spLocks noGrp="1"/>
          </p:cNvSpPr>
          <p:nvPr>
            <p:ph type="sldNum" sz="quarter" idx="2"/>
          </p:nvPr>
        </p:nvSpPr>
        <p:spPr>
          <a:xfrm>
            <a:off x="6880859" y="6172200"/>
            <a:ext cx="2240281" cy="3683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 Col Grid - No Conf">
    <p:spTree>
      <p:nvGrpSpPr>
        <p:cNvPr id="1" name=""/>
        <p:cNvGrpSpPr/>
        <p:nvPr/>
      </p:nvGrpSpPr>
      <p:grpSpPr>
        <a:xfrm>
          <a:off x="0" y="0"/>
          <a:ext cx="0" cy="0"/>
          <a:chOff x="0" y="0"/>
          <a:chExt cx="0" cy="0"/>
        </a:xfrm>
      </p:grpSpPr>
      <p:sp>
        <p:nvSpPr>
          <p:cNvPr id="295" name="Shape 295"/>
          <p:cNvSpPr>
            <a:spLocks noGrp="1"/>
          </p:cNvSpPr>
          <p:nvPr>
            <p:ph type="title"/>
          </p:nvPr>
        </p:nvSpPr>
        <p:spPr>
          <a:xfrm>
            <a:off x="457199" y="580954"/>
            <a:ext cx="8686802" cy="669708"/>
          </a:xfrm>
          <a:prstGeom prst="rect">
            <a:avLst/>
          </a:prstGeom>
        </p:spPr>
        <p:txBody>
          <a:bodyPr/>
          <a:lstStyle>
            <a:lvl1pPr algn="l"/>
          </a:lstStyle>
          <a:p>
            <a:r>
              <a:t>Title Text</a:t>
            </a:r>
          </a:p>
        </p:txBody>
      </p:sp>
      <p:sp>
        <p:nvSpPr>
          <p:cNvPr id="296" name="Shape 296"/>
          <p:cNvSpPr>
            <a:spLocks noGrp="1"/>
          </p:cNvSpPr>
          <p:nvPr>
            <p:ph type="body" idx="1"/>
          </p:nvPr>
        </p:nvSpPr>
        <p:spPr>
          <a:xfrm>
            <a:off x="457199" y="1260534"/>
            <a:ext cx="8686802" cy="4925954"/>
          </a:xfrm>
          <a:prstGeom prst="rect">
            <a:avLst/>
          </a:prstGeom>
        </p:spPr>
        <p:txBody>
          <a:bodyPr numCol="2" spcCol="434340"/>
          <a:lstStyle/>
          <a:p>
            <a:r>
              <a:t>Body Level One</a:t>
            </a:r>
          </a:p>
          <a:p>
            <a:pPr lvl="1"/>
            <a:r>
              <a:t>Body Level Two</a:t>
            </a:r>
          </a:p>
          <a:p>
            <a:pPr lvl="2"/>
            <a:r>
              <a:t>Body Level Three</a:t>
            </a:r>
          </a:p>
          <a:p>
            <a:pPr lvl="3"/>
            <a:r>
              <a:t>Body Level Four</a:t>
            </a:r>
          </a:p>
          <a:p>
            <a:pPr lvl="4"/>
            <a:r>
              <a:t>Body Level Five</a:t>
            </a:r>
          </a:p>
        </p:txBody>
      </p:sp>
      <p:sp>
        <p:nvSpPr>
          <p:cNvPr id="297" name="Shape 297"/>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298" name="Shape 298"/>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299" name="Shape 299"/>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300" name="Shape 3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harts - Confidential">
    <p:spTree>
      <p:nvGrpSpPr>
        <p:cNvPr id="1" name=""/>
        <p:cNvGrpSpPr/>
        <p:nvPr/>
      </p:nvGrpSpPr>
      <p:grpSpPr>
        <a:xfrm>
          <a:off x="0" y="0"/>
          <a:ext cx="0" cy="0"/>
          <a:chOff x="0" y="0"/>
          <a:chExt cx="0" cy="0"/>
        </a:xfrm>
      </p:grpSpPr>
      <p:sp>
        <p:nvSpPr>
          <p:cNvPr id="307" name="Shape 307"/>
          <p:cNvSpPr>
            <a:spLocks noGrp="1"/>
          </p:cNvSpPr>
          <p:nvPr>
            <p:ph type="body" sz="half" idx="1"/>
          </p:nvPr>
        </p:nvSpPr>
        <p:spPr>
          <a:xfrm>
            <a:off x="457199" y="1260534"/>
            <a:ext cx="3873502" cy="44562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8" name="Shape 308"/>
          <p:cNvSpPr>
            <a:spLocks noGrp="1"/>
          </p:cNvSpPr>
          <p:nvPr>
            <p:ph type="title"/>
          </p:nvPr>
        </p:nvSpPr>
        <p:spPr>
          <a:xfrm>
            <a:off x="457199" y="576291"/>
            <a:ext cx="8686802" cy="687071"/>
          </a:xfrm>
          <a:prstGeom prst="rect">
            <a:avLst/>
          </a:prstGeom>
        </p:spPr>
        <p:txBody>
          <a:bodyPr/>
          <a:lstStyle>
            <a:lvl1pPr algn="l"/>
          </a:lstStyle>
          <a:p>
            <a:r>
              <a:t>Title Text</a:t>
            </a:r>
          </a:p>
        </p:txBody>
      </p:sp>
      <p:sp>
        <p:nvSpPr>
          <p:cNvPr id="309" name="Shape 309"/>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310" name="Shape 310"/>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134937" indent="-134937">
              <a:lnSpc>
                <a:spcPts val="2100"/>
              </a:lnSpc>
              <a:defRPr sz="900" spc="3"/>
            </a:lvl1pPr>
          </a:lstStyle>
          <a:p>
            <a:r>
              <a:t>© 2016 Seven Bridges</a:t>
            </a:r>
          </a:p>
        </p:txBody>
      </p:sp>
      <p:sp>
        <p:nvSpPr>
          <p:cNvPr id="311" name="Shape 311"/>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312" name="Shape 312"/>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313" name="Shape 313"/>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314" name="Shape 314"/>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315" name="Shape 3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harts - No Conf">
    <p:spTree>
      <p:nvGrpSpPr>
        <p:cNvPr id="1" name=""/>
        <p:cNvGrpSpPr/>
        <p:nvPr/>
      </p:nvGrpSpPr>
      <p:grpSpPr>
        <a:xfrm>
          <a:off x="0" y="0"/>
          <a:ext cx="0" cy="0"/>
          <a:chOff x="0" y="0"/>
          <a:chExt cx="0" cy="0"/>
        </a:xfrm>
      </p:grpSpPr>
      <p:sp>
        <p:nvSpPr>
          <p:cNvPr id="322" name="Shape 322"/>
          <p:cNvSpPr>
            <a:spLocks noGrp="1"/>
          </p:cNvSpPr>
          <p:nvPr>
            <p:ph type="body" sz="half" idx="1"/>
          </p:nvPr>
        </p:nvSpPr>
        <p:spPr>
          <a:xfrm>
            <a:off x="457199" y="1260534"/>
            <a:ext cx="3873502" cy="44562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3" name="Shape 323"/>
          <p:cNvSpPr>
            <a:spLocks noGrp="1"/>
          </p:cNvSpPr>
          <p:nvPr>
            <p:ph type="title"/>
          </p:nvPr>
        </p:nvSpPr>
        <p:spPr>
          <a:xfrm>
            <a:off x="457199" y="576291"/>
            <a:ext cx="8686802" cy="687071"/>
          </a:xfrm>
          <a:prstGeom prst="rect">
            <a:avLst/>
          </a:prstGeom>
        </p:spPr>
        <p:txBody>
          <a:bodyPr/>
          <a:lstStyle>
            <a:lvl1pPr algn="l"/>
          </a:lstStyle>
          <a:p>
            <a:r>
              <a:t>Title Text</a:t>
            </a:r>
          </a:p>
        </p:txBody>
      </p:sp>
      <p:sp>
        <p:nvSpPr>
          <p:cNvPr id="324" name="Shape 324"/>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325" name="Shape 325"/>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134937" indent="-134937">
              <a:lnSpc>
                <a:spcPts val="2100"/>
              </a:lnSpc>
              <a:defRPr sz="900" spc="3"/>
            </a:lvl1pPr>
          </a:lstStyle>
          <a:p>
            <a:r>
              <a:t>© 2016 Seven Bridges</a:t>
            </a:r>
          </a:p>
        </p:txBody>
      </p:sp>
      <p:sp>
        <p:nvSpPr>
          <p:cNvPr id="326" name="Shape 326"/>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327" name="Shape 3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 Confidential">
    <p:spTree>
      <p:nvGrpSpPr>
        <p:cNvPr id="1" name=""/>
        <p:cNvGrpSpPr/>
        <p:nvPr/>
      </p:nvGrpSpPr>
      <p:grpSpPr>
        <a:xfrm>
          <a:off x="0" y="0"/>
          <a:ext cx="0" cy="0"/>
          <a:chOff x="0" y="0"/>
          <a:chExt cx="0" cy="0"/>
        </a:xfrm>
      </p:grpSpPr>
      <p:sp>
        <p:nvSpPr>
          <p:cNvPr id="334" name="Shape 334"/>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335" name="Shape 335"/>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134937" indent="-134937">
              <a:lnSpc>
                <a:spcPts val="2100"/>
              </a:lnSpc>
              <a:defRPr sz="900" spc="3"/>
            </a:lvl1pPr>
          </a:lstStyle>
          <a:p>
            <a:r>
              <a:t>© 2016 Seven Bridges</a:t>
            </a:r>
          </a:p>
        </p:txBody>
      </p:sp>
      <p:sp>
        <p:nvSpPr>
          <p:cNvPr id="336" name="Shape 336"/>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337" name="Shape 337"/>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338" name="Shape 338"/>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339" name="Shape 339"/>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340" name="Shape 3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 No Conf">
    <p:spTree>
      <p:nvGrpSpPr>
        <p:cNvPr id="1" name=""/>
        <p:cNvGrpSpPr/>
        <p:nvPr/>
      </p:nvGrpSpPr>
      <p:grpSpPr>
        <a:xfrm>
          <a:off x="0" y="0"/>
          <a:ext cx="0" cy="0"/>
          <a:chOff x="0" y="0"/>
          <a:chExt cx="0" cy="0"/>
        </a:xfrm>
      </p:grpSpPr>
      <p:sp>
        <p:nvSpPr>
          <p:cNvPr id="347" name="Shape 347"/>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348" name="Shape 348"/>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134937" indent="-134937">
              <a:lnSpc>
                <a:spcPts val="2100"/>
              </a:lnSpc>
              <a:defRPr sz="900" spc="3"/>
            </a:lvl1pPr>
          </a:lstStyle>
          <a:p>
            <a:r>
              <a:t>© 2016 Seven Bridges</a:t>
            </a:r>
          </a:p>
        </p:txBody>
      </p:sp>
      <p:sp>
        <p:nvSpPr>
          <p:cNvPr id="349" name="Shape 349"/>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350" name="Shape 3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V - Lg Portrait - Confidential">
    <p:spTree>
      <p:nvGrpSpPr>
        <p:cNvPr id="1" name=""/>
        <p:cNvGrpSpPr/>
        <p:nvPr/>
      </p:nvGrpSpPr>
      <p:grpSpPr>
        <a:xfrm>
          <a:off x="0" y="0"/>
          <a:ext cx="0" cy="0"/>
          <a:chOff x="0" y="0"/>
          <a:chExt cx="0" cy="0"/>
        </a:xfrm>
      </p:grpSpPr>
      <p:sp>
        <p:nvSpPr>
          <p:cNvPr id="357" name="Shape 357"/>
          <p:cNvSpPr>
            <a:spLocks noGrp="1"/>
          </p:cNvSpPr>
          <p:nvPr>
            <p:ph type="body" sz="half" idx="1"/>
          </p:nvPr>
        </p:nvSpPr>
        <p:spPr>
          <a:xfrm>
            <a:off x="3971070" y="1249160"/>
            <a:ext cx="4870253" cy="3937246"/>
          </a:xfrm>
          <a:prstGeom prst="rect">
            <a:avLst/>
          </a:prstGeom>
        </p:spPr>
        <p:txBody>
          <a:bodyPr/>
          <a:lstStyle>
            <a:lvl1pPr>
              <a:defRPr sz="1300"/>
            </a:lvl1pPr>
            <a:lvl2pPr>
              <a:defRPr sz="1300"/>
            </a:lvl2pPr>
            <a:lvl3pPr>
              <a:defRPr sz="1300"/>
            </a:lvl3pPr>
            <a:lvl4pPr>
              <a:defRPr sz="1300"/>
            </a:lvl4pPr>
            <a:lvl5pPr marL="1227991" indent="-237391"/>
          </a:lstStyle>
          <a:p>
            <a:r>
              <a:t>Body Level One</a:t>
            </a:r>
          </a:p>
          <a:p>
            <a:pPr lvl="1"/>
            <a:r>
              <a:t>Body Level Two</a:t>
            </a:r>
          </a:p>
          <a:p>
            <a:pPr lvl="2"/>
            <a:r>
              <a:t>Body Level Three</a:t>
            </a:r>
          </a:p>
          <a:p>
            <a:pPr lvl="3"/>
            <a:r>
              <a:t>Body Level Four</a:t>
            </a:r>
          </a:p>
          <a:p>
            <a:pPr lvl="4"/>
            <a:r>
              <a:t>Body Level Five</a:t>
            </a:r>
          </a:p>
        </p:txBody>
      </p:sp>
      <p:sp>
        <p:nvSpPr>
          <p:cNvPr id="358" name="Shape 358"/>
          <p:cNvSpPr>
            <a:spLocks noGrp="1"/>
          </p:cNvSpPr>
          <p:nvPr>
            <p:ph type="title"/>
          </p:nvPr>
        </p:nvSpPr>
        <p:spPr>
          <a:xfrm>
            <a:off x="457199" y="579367"/>
            <a:ext cx="8686802" cy="671295"/>
          </a:xfrm>
          <a:prstGeom prst="rect">
            <a:avLst/>
          </a:prstGeom>
        </p:spPr>
        <p:txBody>
          <a:bodyPr/>
          <a:lstStyle>
            <a:lvl1pPr algn="l"/>
          </a:lstStyle>
          <a:p>
            <a:r>
              <a:t>Title Text</a:t>
            </a:r>
          </a:p>
        </p:txBody>
      </p:sp>
      <p:sp>
        <p:nvSpPr>
          <p:cNvPr id="359" name="Shape 359"/>
          <p:cNvSpPr>
            <a:spLocks noGrp="1"/>
          </p:cNvSpPr>
          <p:nvPr>
            <p:ph type="pic" sz="quarter" idx="13"/>
          </p:nvPr>
        </p:nvSpPr>
        <p:spPr>
          <a:xfrm>
            <a:off x="470629" y="1260395"/>
            <a:ext cx="2736341" cy="3838576"/>
          </a:xfrm>
          <a:prstGeom prst="rect">
            <a:avLst/>
          </a:prstGeom>
        </p:spPr>
        <p:txBody>
          <a:bodyPr lIns="91439" tIns="45719" rIns="91439" bIns="45719">
            <a:noAutofit/>
          </a:bodyPr>
          <a:lstStyle/>
          <a:p>
            <a:endParaRPr/>
          </a:p>
        </p:txBody>
      </p:sp>
      <p:sp>
        <p:nvSpPr>
          <p:cNvPr id="360" name="Shape 360"/>
          <p:cNvSpPr/>
          <p:nvPr/>
        </p:nvSpPr>
        <p:spPr>
          <a:xfrm flipV="1">
            <a:off x="3589020" y="1472960"/>
            <a:ext cx="1" cy="3413446"/>
          </a:xfrm>
          <a:prstGeom prst="line">
            <a:avLst/>
          </a:prstGeom>
          <a:ln w="6350">
            <a:solidFill>
              <a:schemeClr val="accent1"/>
            </a:solidFill>
          </a:ln>
        </p:spPr>
        <p:txBody>
          <a:bodyPr lIns="45718" tIns="45718" rIns="45718" bIns="45718"/>
          <a:lstStyle/>
          <a:p>
            <a:pPr algn="ctr">
              <a:spcBef>
                <a:spcPts val="300"/>
              </a:spcBef>
              <a:defRPr spc="0">
                <a:uFillTx/>
                <a:latin typeface="Avenir Heavy"/>
                <a:ea typeface="Avenir Heavy"/>
                <a:cs typeface="Avenir Heavy"/>
                <a:sym typeface="Avenir Heavy"/>
              </a:defRPr>
            </a:pPr>
            <a:endParaRPr/>
          </a:p>
        </p:txBody>
      </p:sp>
      <p:sp>
        <p:nvSpPr>
          <p:cNvPr id="361" name="Shape 361"/>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362" name="Shape 362"/>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134937" indent="-134937">
              <a:lnSpc>
                <a:spcPts val="2100"/>
              </a:lnSpc>
              <a:defRPr sz="900" spc="3"/>
            </a:lvl1pPr>
          </a:lstStyle>
          <a:p>
            <a:r>
              <a:t>© 2016 Seven Bridges</a:t>
            </a:r>
          </a:p>
        </p:txBody>
      </p:sp>
      <p:sp>
        <p:nvSpPr>
          <p:cNvPr id="363" name="Shape 363"/>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364" name="Shape 364"/>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365" name="Shape 365"/>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366" name="Shape 366"/>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367" name="Shape 36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CV - Lg Portrait - No Conf">
    <p:spTree>
      <p:nvGrpSpPr>
        <p:cNvPr id="1" name=""/>
        <p:cNvGrpSpPr/>
        <p:nvPr/>
      </p:nvGrpSpPr>
      <p:grpSpPr>
        <a:xfrm>
          <a:off x="0" y="0"/>
          <a:ext cx="0" cy="0"/>
          <a:chOff x="0" y="0"/>
          <a:chExt cx="0" cy="0"/>
        </a:xfrm>
      </p:grpSpPr>
      <p:sp>
        <p:nvSpPr>
          <p:cNvPr id="374" name="Shape 374"/>
          <p:cNvSpPr>
            <a:spLocks noGrp="1"/>
          </p:cNvSpPr>
          <p:nvPr>
            <p:ph type="body" sz="half" idx="1"/>
          </p:nvPr>
        </p:nvSpPr>
        <p:spPr>
          <a:xfrm>
            <a:off x="3971070" y="1249160"/>
            <a:ext cx="4870253" cy="3937246"/>
          </a:xfrm>
          <a:prstGeom prst="rect">
            <a:avLst/>
          </a:prstGeom>
        </p:spPr>
        <p:txBody>
          <a:bodyPr/>
          <a:lstStyle>
            <a:lvl1pPr>
              <a:defRPr sz="1300"/>
            </a:lvl1pPr>
            <a:lvl2pPr>
              <a:defRPr sz="1300"/>
            </a:lvl2pPr>
            <a:lvl3pPr>
              <a:defRPr sz="1300"/>
            </a:lvl3pPr>
            <a:lvl4pPr>
              <a:defRPr sz="1300"/>
            </a:lvl4pPr>
            <a:lvl5pPr marL="1227991" indent="-237391"/>
          </a:lstStyle>
          <a:p>
            <a:r>
              <a:t>Body Level One</a:t>
            </a:r>
          </a:p>
          <a:p>
            <a:pPr lvl="1"/>
            <a:r>
              <a:t>Body Level Two</a:t>
            </a:r>
          </a:p>
          <a:p>
            <a:pPr lvl="2"/>
            <a:r>
              <a:t>Body Level Three</a:t>
            </a:r>
          </a:p>
          <a:p>
            <a:pPr lvl="3"/>
            <a:r>
              <a:t>Body Level Four</a:t>
            </a:r>
          </a:p>
          <a:p>
            <a:pPr lvl="4"/>
            <a:r>
              <a:t>Body Level Five</a:t>
            </a:r>
          </a:p>
        </p:txBody>
      </p:sp>
      <p:sp>
        <p:nvSpPr>
          <p:cNvPr id="375" name="Shape 375"/>
          <p:cNvSpPr>
            <a:spLocks noGrp="1"/>
          </p:cNvSpPr>
          <p:nvPr>
            <p:ph type="title"/>
          </p:nvPr>
        </p:nvSpPr>
        <p:spPr>
          <a:xfrm>
            <a:off x="457199" y="579367"/>
            <a:ext cx="8686802" cy="671295"/>
          </a:xfrm>
          <a:prstGeom prst="rect">
            <a:avLst/>
          </a:prstGeom>
        </p:spPr>
        <p:txBody>
          <a:bodyPr/>
          <a:lstStyle>
            <a:lvl1pPr algn="l"/>
          </a:lstStyle>
          <a:p>
            <a:r>
              <a:t>Title Text</a:t>
            </a:r>
          </a:p>
        </p:txBody>
      </p:sp>
      <p:sp>
        <p:nvSpPr>
          <p:cNvPr id="376" name="Shape 376"/>
          <p:cNvSpPr>
            <a:spLocks noGrp="1"/>
          </p:cNvSpPr>
          <p:nvPr>
            <p:ph type="pic" sz="quarter" idx="13"/>
          </p:nvPr>
        </p:nvSpPr>
        <p:spPr>
          <a:xfrm>
            <a:off x="470629" y="1260395"/>
            <a:ext cx="2736341" cy="3838576"/>
          </a:xfrm>
          <a:prstGeom prst="rect">
            <a:avLst/>
          </a:prstGeom>
        </p:spPr>
        <p:txBody>
          <a:bodyPr lIns="91439" tIns="45719" rIns="91439" bIns="45719">
            <a:noAutofit/>
          </a:bodyPr>
          <a:lstStyle/>
          <a:p>
            <a:endParaRPr/>
          </a:p>
        </p:txBody>
      </p:sp>
      <p:sp>
        <p:nvSpPr>
          <p:cNvPr id="377" name="Shape 377"/>
          <p:cNvSpPr/>
          <p:nvPr/>
        </p:nvSpPr>
        <p:spPr>
          <a:xfrm flipV="1">
            <a:off x="3589020" y="1472960"/>
            <a:ext cx="1" cy="3413446"/>
          </a:xfrm>
          <a:prstGeom prst="line">
            <a:avLst/>
          </a:prstGeom>
          <a:ln w="6350">
            <a:solidFill>
              <a:schemeClr val="accent1"/>
            </a:solidFill>
          </a:ln>
        </p:spPr>
        <p:txBody>
          <a:bodyPr lIns="45718" tIns="45718" rIns="45718" bIns="45718"/>
          <a:lstStyle/>
          <a:p>
            <a:pPr algn="ctr">
              <a:spcBef>
                <a:spcPts val="300"/>
              </a:spcBef>
              <a:defRPr spc="0">
                <a:uFillTx/>
                <a:latin typeface="Avenir Heavy"/>
                <a:ea typeface="Avenir Heavy"/>
                <a:cs typeface="Avenir Heavy"/>
                <a:sym typeface="Avenir Heavy"/>
              </a:defRPr>
            </a:pPr>
            <a:endParaRPr/>
          </a:p>
        </p:txBody>
      </p:sp>
      <p:sp>
        <p:nvSpPr>
          <p:cNvPr id="378" name="Shape 378"/>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379" name="Shape 379"/>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134937" indent="-134937">
              <a:lnSpc>
                <a:spcPts val="2100"/>
              </a:lnSpc>
              <a:defRPr sz="900" spc="3"/>
            </a:lvl1pPr>
          </a:lstStyle>
          <a:p>
            <a:r>
              <a:t>© 2016 Seven Bridges</a:t>
            </a:r>
          </a:p>
        </p:txBody>
      </p:sp>
      <p:sp>
        <p:nvSpPr>
          <p:cNvPr id="380" name="Shape 380"/>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381" name="Shape 3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latform Centered - Confidential">
    <p:spTree>
      <p:nvGrpSpPr>
        <p:cNvPr id="1" name=""/>
        <p:cNvGrpSpPr/>
        <p:nvPr/>
      </p:nvGrpSpPr>
      <p:grpSpPr>
        <a:xfrm>
          <a:off x="0" y="0"/>
          <a:ext cx="0" cy="0"/>
          <a:chOff x="0" y="0"/>
          <a:chExt cx="0" cy="0"/>
        </a:xfrm>
      </p:grpSpPr>
      <p:sp>
        <p:nvSpPr>
          <p:cNvPr id="388" name="Shape 388"/>
          <p:cNvSpPr/>
          <p:nvPr/>
        </p:nvSpPr>
        <p:spPr>
          <a:xfrm>
            <a:off x="3234266" y="1434350"/>
            <a:ext cx="3226052" cy="3066488"/>
          </a:xfrm>
          <a:prstGeom prst="rect">
            <a:avLst/>
          </a:prstGeom>
          <a:solidFill>
            <a:srgbClr val="D8DEE4"/>
          </a:solidFill>
          <a:ln w="12700">
            <a:miter lim="400000"/>
          </a:ln>
        </p:spPr>
        <p:txBody>
          <a:bodyPr lIns="0" tIns="0" rIns="0" bIns="0"/>
          <a:lstStyle/>
          <a:p>
            <a:pPr algn="ctr">
              <a:defRPr sz="1500" spc="0">
                <a:solidFill>
                  <a:srgbClr val="FFFFFF"/>
                </a:solidFill>
                <a:uFillTx/>
                <a:latin typeface="Avenir Heavy"/>
                <a:ea typeface="Avenir Heavy"/>
                <a:cs typeface="Avenir Heavy"/>
                <a:sym typeface="Avenir Heavy"/>
              </a:defRPr>
            </a:pPr>
            <a:endParaRPr/>
          </a:p>
        </p:txBody>
      </p:sp>
      <p:sp>
        <p:nvSpPr>
          <p:cNvPr id="389" name="Shape 389"/>
          <p:cNvSpPr>
            <a:spLocks noGrp="1"/>
          </p:cNvSpPr>
          <p:nvPr>
            <p:ph type="title"/>
          </p:nvPr>
        </p:nvSpPr>
        <p:spPr>
          <a:xfrm>
            <a:off x="457200" y="589049"/>
            <a:ext cx="8780185" cy="676144"/>
          </a:xfrm>
          <a:prstGeom prst="rect">
            <a:avLst/>
          </a:prstGeom>
        </p:spPr>
        <p:txBody>
          <a:bodyPr/>
          <a:lstStyle/>
          <a:p>
            <a:r>
              <a:t>Title Text</a:t>
            </a:r>
          </a:p>
        </p:txBody>
      </p:sp>
      <p:sp>
        <p:nvSpPr>
          <p:cNvPr id="390" name="Shape 390"/>
          <p:cNvSpPr>
            <a:spLocks noGrp="1"/>
          </p:cNvSpPr>
          <p:nvPr>
            <p:ph type="body" sz="quarter" idx="13"/>
          </p:nvPr>
        </p:nvSpPr>
        <p:spPr>
          <a:xfrm>
            <a:off x="3787896" y="3817899"/>
            <a:ext cx="2096295" cy="417995"/>
          </a:xfrm>
          <a:prstGeom prst="rect">
            <a:avLst/>
          </a:prstGeom>
          <a:solidFill>
            <a:schemeClr val="accent3"/>
          </a:solidFill>
        </p:spPr>
        <p:txBody>
          <a:bodyPr anchor="ctr"/>
          <a:lstStyle/>
          <a:p>
            <a:pPr marL="0" indent="0" algn="ctr">
              <a:spcBef>
                <a:spcPts val="0"/>
              </a:spcBef>
              <a:buClrTx/>
              <a:buSzTx/>
              <a:buFontTx/>
              <a:buNone/>
              <a:defRPr sz="1500">
                <a:solidFill>
                  <a:srgbClr val="FFFFFF"/>
                </a:solidFill>
                <a:latin typeface="Avenir Heavy"/>
                <a:ea typeface="Avenir Heavy"/>
                <a:cs typeface="Avenir Heavy"/>
                <a:sym typeface="Avenir Heavy"/>
              </a:defRPr>
            </a:pPr>
            <a:endParaRPr/>
          </a:p>
        </p:txBody>
      </p:sp>
      <p:sp>
        <p:nvSpPr>
          <p:cNvPr id="391" name="Shape 391"/>
          <p:cNvSpPr>
            <a:spLocks noGrp="1"/>
          </p:cNvSpPr>
          <p:nvPr>
            <p:ph type="body" sz="quarter" idx="14"/>
          </p:nvPr>
        </p:nvSpPr>
        <p:spPr>
          <a:xfrm>
            <a:off x="3787896" y="2713858"/>
            <a:ext cx="2096295" cy="417995"/>
          </a:xfrm>
          <a:prstGeom prst="rect">
            <a:avLst/>
          </a:prstGeom>
          <a:solidFill>
            <a:schemeClr val="accent3"/>
          </a:solidFill>
        </p:spPr>
        <p:txBody>
          <a:bodyPr anchor="ctr"/>
          <a:lstStyle/>
          <a:p>
            <a:pPr marL="0" indent="0" algn="ctr">
              <a:spcBef>
                <a:spcPts val="0"/>
              </a:spcBef>
              <a:buClrTx/>
              <a:buSzTx/>
              <a:buFontTx/>
              <a:buNone/>
              <a:defRPr sz="1500">
                <a:solidFill>
                  <a:srgbClr val="FFFFFF"/>
                </a:solidFill>
                <a:latin typeface="Avenir Heavy"/>
                <a:ea typeface="Avenir Heavy"/>
                <a:cs typeface="Avenir Heavy"/>
                <a:sym typeface="Avenir Heavy"/>
              </a:defRPr>
            </a:pPr>
            <a:endParaRPr/>
          </a:p>
        </p:txBody>
      </p:sp>
      <p:sp>
        <p:nvSpPr>
          <p:cNvPr id="392" name="Shape 392"/>
          <p:cNvSpPr>
            <a:spLocks noGrp="1"/>
          </p:cNvSpPr>
          <p:nvPr>
            <p:ph type="body" sz="quarter" idx="15"/>
          </p:nvPr>
        </p:nvSpPr>
        <p:spPr>
          <a:xfrm>
            <a:off x="3787896" y="3265879"/>
            <a:ext cx="2096295" cy="417995"/>
          </a:xfrm>
          <a:prstGeom prst="rect">
            <a:avLst/>
          </a:prstGeom>
          <a:solidFill>
            <a:schemeClr val="accent3"/>
          </a:solidFill>
        </p:spPr>
        <p:txBody>
          <a:bodyPr anchor="ctr"/>
          <a:lstStyle/>
          <a:p>
            <a:pPr marL="0" indent="0" algn="ctr">
              <a:spcBef>
                <a:spcPts val="0"/>
              </a:spcBef>
              <a:buClrTx/>
              <a:buSzTx/>
              <a:buFontTx/>
              <a:buNone/>
              <a:defRPr sz="1500">
                <a:solidFill>
                  <a:srgbClr val="FFFFFF"/>
                </a:solidFill>
                <a:latin typeface="Avenir Heavy"/>
                <a:ea typeface="Avenir Heavy"/>
                <a:cs typeface="Avenir Heavy"/>
                <a:sym typeface="Avenir Heavy"/>
              </a:defRPr>
            </a:pPr>
            <a:endParaRPr/>
          </a:p>
        </p:txBody>
      </p:sp>
      <p:sp>
        <p:nvSpPr>
          <p:cNvPr id="393" name="Shape 393"/>
          <p:cNvSpPr/>
          <p:nvPr/>
        </p:nvSpPr>
        <p:spPr>
          <a:xfrm>
            <a:off x="3252716" y="4858447"/>
            <a:ext cx="3189153" cy="417995"/>
          </a:xfrm>
          <a:prstGeom prst="rect">
            <a:avLst/>
          </a:prstGeom>
          <a:solidFill>
            <a:srgbClr val="D8DEE4"/>
          </a:solidFill>
          <a:ln w="12700">
            <a:miter lim="400000"/>
          </a:ln>
        </p:spPr>
        <p:txBody>
          <a:bodyPr lIns="0" tIns="0" rIns="0" bIns="0" anchor="ctr"/>
          <a:lstStyle/>
          <a:p>
            <a:pPr algn="r">
              <a:spcBef>
                <a:spcPts val="300"/>
              </a:spcBef>
              <a:defRPr b="1" spc="0">
                <a:solidFill>
                  <a:srgbClr val="4A4A4A"/>
                </a:solidFill>
                <a:uFillTx/>
                <a:latin typeface="Arial"/>
                <a:ea typeface="Arial"/>
                <a:cs typeface="Arial"/>
                <a:sym typeface="Arial"/>
              </a:defRPr>
            </a:pPr>
            <a:endParaRPr/>
          </a:p>
        </p:txBody>
      </p:sp>
      <p:sp>
        <p:nvSpPr>
          <p:cNvPr id="394" name="Shape 394"/>
          <p:cNvSpPr>
            <a:spLocks noGrp="1"/>
          </p:cNvSpPr>
          <p:nvPr>
            <p:ph type="body" sz="quarter" idx="16"/>
          </p:nvPr>
        </p:nvSpPr>
        <p:spPr>
          <a:xfrm>
            <a:off x="3502543" y="4962348"/>
            <a:ext cx="2667001" cy="203202"/>
          </a:xfrm>
          <a:prstGeom prst="rect">
            <a:avLst/>
          </a:prstGeom>
        </p:spPr>
        <p:txBody>
          <a:bodyPr anchor="ctr"/>
          <a:lstStyle/>
          <a:p>
            <a:pPr marL="0" indent="0" algn="ctr">
              <a:spcBef>
                <a:spcPts val="300"/>
              </a:spcBef>
              <a:buClrTx/>
              <a:buSzTx/>
              <a:buFontTx/>
              <a:buNone/>
              <a:defRPr sz="1200">
                <a:solidFill>
                  <a:schemeClr val="accent3"/>
                </a:solidFill>
                <a:latin typeface="Avenir Heavy"/>
                <a:ea typeface="Avenir Heavy"/>
                <a:cs typeface="Avenir Heavy"/>
                <a:sym typeface="Avenir Heavy"/>
              </a:defRPr>
            </a:pPr>
            <a:endParaRPr/>
          </a:p>
        </p:txBody>
      </p:sp>
      <p:sp>
        <p:nvSpPr>
          <p:cNvPr id="395" name="Shape 395"/>
          <p:cNvSpPr/>
          <p:nvPr/>
        </p:nvSpPr>
        <p:spPr>
          <a:xfrm>
            <a:off x="3799145" y="2161838"/>
            <a:ext cx="2096295" cy="417995"/>
          </a:xfrm>
          <a:prstGeom prst="rect">
            <a:avLst/>
          </a:prstGeom>
          <a:solidFill>
            <a:schemeClr val="accent3"/>
          </a:solidFill>
          <a:ln w="12700">
            <a:miter lim="400000"/>
          </a:ln>
        </p:spPr>
        <p:txBody>
          <a:bodyPr lIns="0" tIns="0" rIns="0" bIns="0" anchor="ctr">
            <a:normAutofit/>
          </a:bodyPr>
          <a:lstStyle/>
          <a:p>
            <a:pPr algn="ctr">
              <a:defRPr sz="1500" spc="0">
                <a:solidFill>
                  <a:srgbClr val="FFFFFF"/>
                </a:solidFill>
                <a:uFillTx/>
                <a:latin typeface="Avenir Heavy"/>
                <a:ea typeface="Avenir Heavy"/>
                <a:cs typeface="Avenir Heavy"/>
                <a:sym typeface="Avenir Heavy"/>
              </a:defRPr>
            </a:pPr>
            <a:endParaRPr/>
          </a:p>
        </p:txBody>
      </p:sp>
      <p:sp>
        <p:nvSpPr>
          <p:cNvPr id="396" name="Shape 396"/>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397" name="Shape 397"/>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398" name="Shape 398"/>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pic>
        <p:nvPicPr>
          <p:cNvPr id="399" name="SB_Logotype_RGB_1C.png"/>
          <p:cNvPicPr>
            <a:picLocks noChangeAspect="1"/>
          </p:cNvPicPr>
          <p:nvPr/>
        </p:nvPicPr>
        <p:blipFill>
          <a:blip r:embed="rId2">
            <a:extLst/>
          </a:blip>
          <a:stretch>
            <a:fillRect/>
          </a:stretch>
        </p:blipFill>
        <p:spPr>
          <a:xfrm>
            <a:off x="3973576" y="1706649"/>
            <a:ext cx="1747433" cy="267224"/>
          </a:xfrm>
          <a:prstGeom prst="rect">
            <a:avLst/>
          </a:prstGeom>
          <a:ln w="12700">
            <a:miter lim="400000"/>
          </a:ln>
        </p:spPr>
      </p:pic>
      <p:sp>
        <p:nvSpPr>
          <p:cNvPr id="400" name="Shape 400"/>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401" name="Shape 401"/>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134937" indent="-134937">
              <a:lnSpc>
                <a:spcPts val="2100"/>
              </a:lnSpc>
              <a:defRPr sz="900" spc="3"/>
            </a:lvl1pPr>
          </a:lstStyle>
          <a:p>
            <a:r>
              <a:t>© 2016 Seven Bridges</a:t>
            </a:r>
          </a:p>
        </p:txBody>
      </p:sp>
      <p:sp>
        <p:nvSpPr>
          <p:cNvPr id="402" name="Shape 402"/>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3"/>
              </a:defRPr>
            </a:lvl1pPr>
          </a:lstStyle>
          <a:p>
            <a:r>
              <a:rPr>
                <a:hlinkClick r:id="rId3"/>
              </a:rPr>
              <a:t>sevenbridges.com</a:t>
            </a:r>
          </a:p>
        </p:txBody>
      </p:sp>
      <p:sp>
        <p:nvSpPr>
          <p:cNvPr id="403" name="Shape 403"/>
          <p:cNvSpPr>
            <a:spLocks noGrp="1"/>
          </p:cNvSpPr>
          <p:nvPr>
            <p:ph type="sldNum" sz="quarter" idx="2"/>
          </p:nvPr>
        </p:nvSpPr>
        <p:spPr>
          <a:xfrm>
            <a:off x="4742884" y="6474668"/>
            <a:ext cx="168047" cy="1905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latform Centered - No Conf">
    <p:spTree>
      <p:nvGrpSpPr>
        <p:cNvPr id="1" name=""/>
        <p:cNvGrpSpPr/>
        <p:nvPr/>
      </p:nvGrpSpPr>
      <p:grpSpPr>
        <a:xfrm>
          <a:off x="0" y="0"/>
          <a:ext cx="0" cy="0"/>
          <a:chOff x="0" y="0"/>
          <a:chExt cx="0" cy="0"/>
        </a:xfrm>
      </p:grpSpPr>
      <p:sp>
        <p:nvSpPr>
          <p:cNvPr id="410" name="Shape 410"/>
          <p:cNvSpPr/>
          <p:nvPr/>
        </p:nvSpPr>
        <p:spPr>
          <a:xfrm>
            <a:off x="3234266" y="1434350"/>
            <a:ext cx="3226052" cy="3066488"/>
          </a:xfrm>
          <a:prstGeom prst="rect">
            <a:avLst/>
          </a:prstGeom>
          <a:solidFill>
            <a:srgbClr val="D8DEE4"/>
          </a:solidFill>
          <a:ln w="12700">
            <a:miter lim="400000"/>
          </a:ln>
        </p:spPr>
        <p:txBody>
          <a:bodyPr lIns="0" tIns="0" rIns="0" bIns="0"/>
          <a:lstStyle/>
          <a:p>
            <a:pPr algn="ctr">
              <a:defRPr sz="1500" spc="0">
                <a:solidFill>
                  <a:srgbClr val="FFFFFF"/>
                </a:solidFill>
                <a:uFillTx/>
                <a:latin typeface="Avenir Heavy"/>
                <a:ea typeface="Avenir Heavy"/>
                <a:cs typeface="Avenir Heavy"/>
                <a:sym typeface="Avenir Heavy"/>
              </a:defRPr>
            </a:pPr>
            <a:endParaRPr/>
          </a:p>
        </p:txBody>
      </p:sp>
      <p:sp>
        <p:nvSpPr>
          <p:cNvPr id="411" name="Shape 411"/>
          <p:cNvSpPr>
            <a:spLocks noGrp="1"/>
          </p:cNvSpPr>
          <p:nvPr>
            <p:ph type="title"/>
          </p:nvPr>
        </p:nvSpPr>
        <p:spPr>
          <a:xfrm>
            <a:off x="457200" y="589049"/>
            <a:ext cx="8780185" cy="676144"/>
          </a:xfrm>
          <a:prstGeom prst="rect">
            <a:avLst/>
          </a:prstGeom>
        </p:spPr>
        <p:txBody>
          <a:bodyPr/>
          <a:lstStyle/>
          <a:p>
            <a:r>
              <a:t>Title Text</a:t>
            </a:r>
          </a:p>
        </p:txBody>
      </p:sp>
      <p:sp>
        <p:nvSpPr>
          <p:cNvPr id="412" name="Shape 412"/>
          <p:cNvSpPr>
            <a:spLocks noGrp="1"/>
          </p:cNvSpPr>
          <p:nvPr>
            <p:ph type="body" sz="quarter" idx="13"/>
          </p:nvPr>
        </p:nvSpPr>
        <p:spPr>
          <a:xfrm>
            <a:off x="3787896" y="3817899"/>
            <a:ext cx="2096295" cy="417995"/>
          </a:xfrm>
          <a:prstGeom prst="rect">
            <a:avLst/>
          </a:prstGeom>
          <a:solidFill>
            <a:schemeClr val="accent3"/>
          </a:solidFill>
        </p:spPr>
        <p:txBody>
          <a:bodyPr anchor="ctr"/>
          <a:lstStyle/>
          <a:p>
            <a:pPr marL="0" indent="0" algn="ctr">
              <a:spcBef>
                <a:spcPts val="0"/>
              </a:spcBef>
              <a:buClrTx/>
              <a:buSzTx/>
              <a:buFontTx/>
              <a:buNone/>
              <a:defRPr sz="1500">
                <a:solidFill>
                  <a:srgbClr val="FFFFFF"/>
                </a:solidFill>
                <a:latin typeface="Avenir Heavy"/>
                <a:ea typeface="Avenir Heavy"/>
                <a:cs typeface="Avenir Heavy"/>
                <a:sym typeface="Avenir Heavy"/>
              </a:defRPr>
            </a:pPr>
            <a:endParaRPr/>
          </a:p>
        </p:txBody>
      </p:sp>
      <p:sp>
        <p:nvSpPr>
          <p:cNvPr id="413" name="Shape 413"/>
          <p:cNvSpPr>
            <a:spLocks noGrp="1"/>
          </p:cNvSpPr>
          <p:nvPr>
            <p:ph type="body" sz="quarter" idx="14"/>
          </p:nvPr>
        </p:nvSpPr>
        <p:spPr>
          <a:xfrm>
            <a:off x="3787896" y="2713858"/>
            <a:ext cx="2096295" cy="417995"/>
          </a:xfrm>
          <a:prstGeom prst="rect">
            <a:avLst/>
          </a:prstGeom>
          <a:solidFill>
            <a:schemeClr val="accent3"/>
          </a:solidFill>
        </p:spPr>
        <p:txBody>
          <a:bodyPr anchor="ctr"/>
          <a:lstStyle/>
          <a:p>
            <a:pPr marL="0" indent="0" algn="ctr">
              <a:spcBef>
                <a:spcPts val="0"/>
              </a:spcBef>
              <a:buClrTx/>
              <a:buSzTx/>
              <a:buFontTx/>
              <a:buNone/>
              <a:defRPr sz="1500">
                <a:solidFill>
                  <a:srgbClr val="FFFFFF"/>
                </a:solidFill>
                <a:latin typeface="Avenir Heavy"/>
                <a:ea typeface="Avenir Heavy"/>
                <a:cs typeface="Avenir Heavy"/>
                <a:sym typeface="Avenir Heavy"/>
              </a:defRPr>
            </a:pPr>
            <a:endParaRPr/>
          </a:p>
        </p:txBody>
      </p:sp>
      <p:sp>
        <p:nvSpPr>
          <p:cNvPr id="414" name="Shape 414"/>
          <p:cNvSpPr>
            <a:spLocks noGrp="1"/>
          </p:cNvSpPr>
          <p:nvPr>
            <p:ph type="body" sz="quarter" idx="15"/>
          </p:nvPr>
        </p:nvSpPr>
        <p:spPr>
          <a:xfrm>
            <a:off x="3787896" y="3265879"/>
            <a:ext cx="2096295" cy="417995"/>
          </a:xfrm>
          <a:prstGeom prst="rect">
            <a:avLst/>
          </a:prstGeom>
          <a:solidFill>
            <a:schemeClr val="accent3"/>
          </a:solidFill>
        </p:spPr>
        <p:txBody>
          <a:bodyPr anchor="ctr"/>
          <a:lstStyle/>
          <a:p>
            <a:pPr marL="0" indent="0" algn="ctr">
              <a:spcBef>
                <a:spcPts val="0"/>
              </a:spcBef>
              <a:buClrTx/>
              <a:buSzTx/>
              <a:buFontTx/>
              <a:buNone/>
              <a:defRPr sz="1500">
                <a:solidFill>
                  <a:srgbClr val="FFFFFF"/>
                </a:solidFill>
                <a:latin typeface="Avenir Heavy"/>
                <a:ea typeface="Avenir Heavy"/>
                <a:cs typeface="Avenir Heavy"/>
                <a:sym typeface="Avenir Heavy"/>
              </a:defRPr>
            </a:pPr>
            <a:endParaRPr/>
          </a:p>
        </p:txBody>
      </p:sp>
      <p:sp>
        <p:nvSpPr>
          <p:cNvPr id="415" name="Shape 415"/>
          <p:cNvSpPr/>
          <p:nvPr/>
        </p:nvSpPr>
        <p:spPr>
          <a:xfrm>
            <a:off x="3252716" y="4858447"/>
            <a:ext cx="3189153" cy="417995"/>
          </a:xfrm>
          <a:prstGeom prst="rect">
            <a:avLst/>
          </a:prstGeom>
          <a:solidFill>
            <a:srgbClr val="D8DEE4"/>
          </a:solidFill>
          <a:ln w="12700">
            <a:miter lim="400000"/>
          </a:ln>
        </p:spPr>
        <p:txBody>
          <a:bodyPr lIns="0" tIns="0" rIns="0" bIns="0" anchor="ctr"/>
          <a:lstStyle/>
          <a:p>
            <a:pPr algn="r">
              <a:spcBef>
                <a:spcPts val="300"/>
              </a:spcBef>
              <a:defRPr b="1" spc="0">
                <a:solidFill>
                  <a:srgbClr val="4A4A4A"/>
                </a:solidFill>
                <a:uFillTx/>
                <a:latin typeface="Arial"/>
                <a:ea typeface="Arial"/>
                <a:cs typeface="Arial"/>
                <a:sym typeface="Arial"/>
              </a:defRPr>
            </a:pPr>
            <a:endParaRPr/>
          </a:p>
        </p:txBody>
      </p:sp>
      <p:sp>
        <p:nvSpPr>
          <p:cNvPr id="416" name="Shape 416"/>
          <p:cNvSpPr>
            <a:spLocks noGrp="1"/>
          </p:cNvSpPr>
          <p:nvPr>
            <p:ph type="body" sz="quarter" idx="16"/>
          </p:nvPr>
        </p:nvSpPr>
        <p:spPr>
          <a:xfrm>
            <a:off x="3502543" y="4962348"/>
            <a:ext cx="2667001" cy="203202"/>
          </a:xfrm>
          <a:prstGeom prst="rect">
            <a:avLst/>
          </a:prstGeom>
        </p:spPr>
        <p:txBody>
          <a:bodyPr anchor="ctr"/>
          <a:lstStyle/>
          <a:p>
            <a:pPr marL="0" indent="0" algn="ctr">
              <a:spcBef>
                <a:spcPts val="300"/>
              </a:spcBef>
              <a:buClrTx/>
              <a:buSzTx/>
              <a:buFontTx/>
              <a:buNone/>
              <a:defRPr sz="1200">
                <a:solidFill>
                  <a:schemeClr val="accent3"/>
                </a:solidFill>
                <a:latin typeface="Avenir Heavy"/>
                <a:ea typeface="Avenir Heavy"/>
                <a:cs typeface="Avenir Heavy"/>
                <a:sym typeface="Avenir Heavy"/>
              </a:defRPr>
            </a:pPr>
            <a:endParaRPr/>
          </a:p>
        </p:txBody>
      </p:sp>
      <p:sp>
        <p:nvSpPr>
          <p:cNvPr id="417" name="Shape 417"/>
          <p:cNvSpPr/>
          <p:nvPr/>
        </p:nvSpPr>
        <p:spPr>
          <a:xfrm>
            <a:off x="3799145" y="2161838"/>
            <a:ext cx="2096295" cy="417995"/>
          </a:xfrm>
          <a:prstGeom prst="rect">
            <a:avLst/>
          </a:prstGeom>
          <a:solidFill>
            <a:schemeClr val="accent3"/>
          </a:solidFill>
          <a:ln w="12700">
            <a:miter lim="400000"/>
          </a:ln>
        </p:spPr>
        <p:txBody>
          <a:bodyPr lIns="0" tIns="0" rIns="0" bIns="0" anchor="ctr">
            <a:normAutofit/>
          </a:bodyPr>
          <a:lstStyle/>
          <a:p>
            <a:pPr algn="ctr">
              <a:defRPr sz="1500" spc="0">
                <a:solidFill>
                  <a:srgbClr val="FFFFFF"/>
                </a:solidFill>
                <a:uFillTx/>
                <a:latin typeface="Avenir Heavy"/>
                <a:ea typeface="Avenir Heavy"/>
                <a:cs typeface="Avenir Heavy"/>
                <a:sym typeface="Avenir Heavy"/>
              </a:defRPr>
            </a:pPr>
            <a:endParaRPr/>
          </a:p>
        </p:txBody>
      </p:sp>
      <p:pic>
        <p:nvPicPr>
          <p:cNvPr id="418" name="SB_Logotype_RGB_1C.png"/>
          <p:cNvPicPr>
            <a:picLocks noChangeAspect="1"/>
          </p:cNvPicPr>
          <p:nvPr/>
        </p:nvPicPr>
        <p:blipFill>
          <a:blip r:embed="rId2">
            <a:extLst/>
          </a:blip>
          <a:stretch>
            <a:fillRect/>
          </a:stretch>
        </p:blipFill>
        <p:spPr>
          <a:xfrm>
            <a:off x="3973576" y="1706649"/>
            <a:ext cx="1747433" cy="267224"/>
          </a:xfrm>
          <a:prstGeom prst="rect">
            <a:avLst/>
          </a:prstGeom>
          <a:ln w="12700">
            <a:miter lim="400000"/>
          </a:ln>
        </p:spPr>
      </p:pic>
      <p:sp>
        <p:nvSpPr>
          <p:cNvPr id="419" name="Shape 419"/>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FFFFFF"/>
                </a:solidFill>
                <a:uFillTx/>
                <a:latin typeface="+mj-lt"/>
                <a:ea typeface="+mj-ea"/>
                <a:cs typeface="+mj-cs"/>
                <a:sym typeface="Helvetica"/>
              </a:defRPr>
            </a:pPr>
            <a:endParaRPr/>
          </a:p>
        </p:txBody>
      </p:sp>
      <p:sp>
        <p:nvSpPr>
          <p:cNvPr id="420" name="Shape 420"/>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marL="134937" indent="-134937">
              <a:lnSpc>
                <a:spcPts val="2100"/>
              </a:lnSpc>
              <a:defRPr sz="900" spc="3"/>
            </a:lvl1pPr>
          </a:lstStyle>
          <a:p>
            <a:r>
              <a:t>© 2016 Seven Bridges</a:t>
            </a:r>
          </a:p>
        </p:txBody>
      </p:sp>
      <p:sp>
        <p:nvSpPr>
          <p:cNvPr id="421" name="Shape 421"/>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3"/>
              </a:defRPr>
            </a:lvl1pPr>
          </a:lstStyle>
          <a:p>
            <a:r>
              <a:rPr>
                <a:hlinkClick r:id="rId3"/>
              </a:rPr>
              <a:t>sevenbridges.com</a:t>
            </a:r>
          </a:p>
        </p:txBody>
      </p:sp>
      <p:sp>
        <p:nvSpPr>
          <p:cNvPr id="422" name="Shape 422"/>
          <p:cNvSpPr>
            <a:spLocks noGrp="1"/>
          </p:cNvSpPr>
          <p:nvPr>
            <p:ph type="sldNum" sz="quarter" idx="2"/>
          </p:nvPr>
        </p:nvSpPr>
        <p:spPr>
          <a:xfrm>
            <a:off x="4742884" y="6474668"/>
            <a:ext cx="168047" cy="1905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over copy">
    <p:bg>
      <p:bgPr>
        <a:solidFill>
          <a:srgbClr val="133050"/>
        </a:solidFill>
        <a:effectLst/>
      </p:bgPr>
    </p:bg>
    <p:spTree>
      <p:nvGrpSpPr>
        <p:cNvPr id="1" name=""/>
        <p:cNvGrpSpPr/>
        <p:nvPr/>
      </p:nvGrpSpPr>
      <p:grpSpPr>
        <a:xfrm>
          <a:off x="0" y="0"/>
          <a:ext cx="0" cy="0"/>
          <a:chOff x="0" y="0"/>
          <a:chExt cx="0" cy="0"/>
        </a:xfrm>
      </p:grpSpPr>
      <p:pic>
        <p:nvPicPr>
          <p:cNvPr id="429" name="image2.png"/>
          <p:cNvPicPr>
            <a:picLocks noChangeAspect="1"/>
          </p:cNvPicPr>
          <p:nvPr/>
        </p:nvPicPr>
        <p:blipFill>
          <a:blip r:embed="rId2">
            <a:extLst/>
          </a:blip>
          <a:stretch>
            <a:fillRect/>
          </a:stretch>
        </p:blipFill>
        <p:spPr>
          <a:xfrm>
            <a:off x="3790080" y="2664930"/>
            <a:ext cx="2020884" cy="328394"/>
          </a:xfrm>
          <a:prstGeom prst="rect">
            <a:avLst/>
          </a:prstGeom>
          <a:ln w="12700">
            <a:miter lim="400000"/>
          </a:ln>
        </p:spPr>
      </p:pic>
      <p:sp>
        <p:nvSpPr>
          <p:cNvPr id="430" name="Shape 430"/>
          <p:cNvSpPr/>
          <p:nvPr/>
        </p:nvSpPr>
        <p:spPr>
          <a:xfrm>
            <a:off x="7171228" y="7419758"/>
            <a:ext cx="1753207" cy="1905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spcBef>
                <a:spcPts val="300"/>
              </a:spcBef>
              <a:defRPr sz="1100" spc="0">
                <a:uFillTx/>
                <a:latin typeface="Avenir Heavy"/>
                <a:ea typeface="Avenir Heavy"/>
                <a:cs typeface="Avenir Heavy"/>
                <a:sym typeface="Avenir Heavy"/>
                <a:hlinkClick r:id="rId3"/>
              </a:defRPr>
            </a:lvl1pPr>
          </a:lstStyle>
          <a:p>
            <a:r>
              <a:rPr>
                <a:hlinkClick r:id="rId3"/>
              </a:rPr>
              <a:t>sevenbridges.com</a:t>
            </a:r>
          </a:p>
        </p:txBody>
      </p:sp>
      <p:sp>
        <p:nvSpPr>
          <p:cNvPr id="431" name="Shape 431"/>
          <p:cNvSpPr/>
          <p:nvPr/>
        </p:nvSpPr>
        <p:spPr>
          <a:xfrm>
            <a:off x="4316790" y="3211285"/>
            <a:ext cx="967620" cy="1"/>
          </a:xfrm>
          <a:prstGeom prst="line">
            <a:avLst/>
          </a:prstGeom>
          <a:ln w="38100">
            <a:solidFill>
              <a:schemeClr val="accent5">
                <a:satOff val="-14924"/>
                <a:lumOff val="29313"/>
              </a:schemeClr>
            </a:solidFill>
          </a:ln>
        </p:spPr>
        <p:txBody>
          <a:bodyPr lIns="43541" tIns="43541" rIns="43541" bIns="43541"/>
          <a:lstStyle/>
          <a:p>
            <a:pPr algn="ctr">
              <a:spcBef>
                <a:spcPts val="300"/>
              </a:spcBef>
              <a:defRPr sz="1100" spc="0">
                <a:uFillTx/>
                <a:latin typeface="Avenir Heavy"/>
                <a:ea typeface="Avenir Heavy"/>
                <a:cs typeface="Avenir Heavy"/>
                <a:sym typeface="Avenir Heavy"/>
              </a:defRPr>
            </a:pPr>
            <a:endParaRPr/>
          </a:p>
        </p:txBody>
      </p:sp>
      <p:sp>
        <p:nvSpPr>
          <p:cNvPr id="432" name="Shape 432"/>
          <p:cNvSpPr/>
          <p:nvPr/>
        </p:nvSpPr>
        <p:spPr>
          <a:xfrm>
            <a:off x="3179838" y="1663095"/>
            <a:ext cx="3287118" cy="3287118"/>
          </a:xfrm>
          <a:prstGeom prst="ellipse">
            <a:avLst/>
          </a:prstGeom>
          <a:ln w="3175">
            <a:solidFill>
              <a:schemeClr val="accent3">
                <a:alpha val="29580"/>
              </a:schemeClr>
            </a:solidFill>
          </a:ln>
        </p:spPr>
        <p:txBody>
          <a:bodyPr lIns="0" tIns="0" rIns="0" bIns="0"/>
          <a:lstStyle/>
          <a:p>
            <a:pPr algn="ctr">
              <a:spcBef>
                <a:spcPts val="300"/>
              </a:spcBef>
              <a:defRPr sz="1100" spc="0">
                <a:uFillTx/>
                <a:latin typeface="Avenir Heavy"/>
                <a:ea typeface="Avenir Heavy"/>
                <a:cs typeface="Avenir Heavy"/>
                <a:sym typeface="Avenir Heavy"/>
              </a:defRPr>
            </a:pPr>
            <a:endParaRPr/>
          </a:p>
        </p:txBody>
      </p:sp>
      <p:sp>
        <p:nvSpPr>
          <p:cNvPr id="433" name="Shape 433"/>
          <p:cNvSpPr/>
          <p:nvPr/>
        </p:nvSpPr>
        <p:spPr>
          <a:xfrm>
            <a:off x="3179838" y="1638904"/>
            <a:ext cx="3287118" cy="3287118"/>
          </a:xfrm>
          <a:prstGeom prst="ellipse">
            <a:avLst/>
          </a:prstGeom>
          <a:ln w="3175">
            <a:solidFill>
              <a:schemeClr val="accent3">
                <a:alpha val="29580"/>
              </a:schemeClr>
            </a:solidFill>
          </a:ln>
        </p:spPr>
        <p:txBody>
          <a:bodyPr lIns="0" tIns="0" rIns="0" bIns="0"/>
          <a:lstStyle/>
          <a:p>
            <a:pPr algn="ctr">
              <a:spcBef>
                <a:spcPts val="300"/>
              </a:spcBef>
              <a:defRPr sz="1100" spc="0">
                <a:uFillTx/>
                <a:latin typeface="Avenir Heavy"/>
                <a:ea typeface="Avenir Heavy"/>
                <a:cs typeface="Avenir Heavy"/>
                <a:sym typeface="Avenir Heavy"/>
              </a:defRPr>
            </a:pPr>
            <a:endParaRPr/>
          </a:p>
        </p:txBody>
      </p:sp>
      <p:sp>
        <p:nvSpPr>
          <p:cNvPr id="434" name="Shape 434"/>
          <p:cNvSpPr/>
          <p:nvPr/>
        </p:nvSpPr>
        <p:spPr>
          <a:xfrm>
            <a:off x="3179838" y="1723571"/>
            <a:ext cx="3287118" cy="3287118"/>
          </a:xfrm>
          <a:prstGeom prst="ellipse">
            <a:avLst/>
          </a:prstGeom>
          <a:ln w="3175">
            <a:solidFill>
              <a:schemeClr val="accent3">
                <a:alpha val="29580"/>
              </a:schemeClr>
            </a:solidFill>
          </a:ln>
        </p:spPr>
        <p:txBody>
          <a:bodyPr lIns="0" tIns="0" rIns="0" bIns="0"/>
          <a:lstStyle/>
          <a:p>
            <a:pPr algn="ctr">
              <a:spcBef>
                <a:spcPts val="300"/>
              </a:spcBef>
              <a:defRPr sz="1100" spc="0">
                <a:uFillTx/>
                <a:latin typeface="Avenir Heavy"/>
                <a:ea typeface="Avenir Heavy"/>
                <a:cs typeface="Avenir Heavy"/>
                <a:sym typeface="Avenir Heavy"/>
              </a:defRPr>
            </a:pPr>
            <a:endParaRPr/>
          </a:p>
        </p:txBody>
      </p:sp>
      <p:sp>
        <p:nvSpPr>
          <p:cNvPr id="435" name="Shape 435"/>
          <p:cNvSpPr/>
          <p:nvPr/>
        </p:nvSpPr>
        <p:spPr>
          <a:xfrm>
            <a:off x="8041425" y="418039"/>
            <a:ext cx="962250" cy="1397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800" spc="50">
                <a:latin typeface="Avenir Medium"/>
                <a:ea typeface="Avenir Medium"/>
                <a:cs typeface="Avenir Medium"/>
                <a:sym typeface="Avenir Medium"/>
              </a:defRPr>
            </a:lvl1pPr>
          </a:lstStyle>
          <a:p>
            <a:r>
              <a:t>CONFIDENTIAL</a:t>
            </a:r>
          </a:p>
        </p:txBody>
      </p:sp>
      <p:sp>
        <p:nvSpPr>
          <p:cNvPr id="436" name="Shape 436"/>
          <p:cNvSpPr/>
          <p:nvPr/>
        </p:nvSpPr>
        <p:spPr>
          <a:xfrm>
            <a:off x="7920997" y="349205"/>
            <a:ext cx="1178916" cy="2"/>
          </a:xfrm>
          <a:prstGeom prst="line">
            <a:avLst/>
          </a:prstGeom>
          <a:ln w="3175">
            <a:solidFill>
              <a:srgbClr val="D9D9D9"/>
            </a:solidFill>
          </a:ln>
        </p:spPr>
        <p:txBody>
          <a:bodyPr lIns="43541" tIns="43541" rIns="43541" bIns="43541"/>
          <a:lstStyle/>
          <a:p>
            <a:pPr algn="ctr">
              <a:defRPr sz="800" b="1" spc="0">
                <a:solidFill>
                  <a:srgbClr val="133050"/>
                </a:solidFill>
                <a:uFillTx/>
                <a:latin typeface="+mj-lt"/>
                <a:ea typeface="+mj-ea"/>
                <a:cs typeface="+mj-cs"/>
                <a:sym typeface="Helvetica"/>
              </a:defRPr>
            </a:pPr>
            <a:endParaRPr/>
          </a:p>
        </p:txBody>
      </p:sp>
      <p:sp>
        <p:nvSpPr>
          <p:cNvPr id="437" name="Shape 437"/>
          <p:cNvSpPr/>
          <p:nvPr/>
        </p:nvSpPr>
        <p:spPr>
          <a:xfrm>
            <a:off x="7920997" y="632015"/>
            <a:ext cx="1178916" cy="2"/>
          </a:xfrm>
          <a:prstGeom prst="line">
            <a:avLst/>
          </a:prstGeom>
          <a:ln w="3175">
            <a:solidFill>
              <a:srgbClr val="D9D9D9"/>
            </a:solidFill>
          </a:ln>
        </p:spPr>
        <p:txBody>
          <a:bodyPr lIns="43541" tIns="43541" rIns="43541" bIns="43541"/>
          <a:lstStyle/>
          <a:p>
            <a:pPr algn="ctr">
              <a:defRPr sz="800" b="1" spc="0">
                <a:solidFill>
                  <a:srgbClr val="133050"/>
                </a:solidFill>
                <a:uFillTx/>
                <a:latin typeface="+mj-lt"/>
                <a:ea typeface="+mj-ea"/>
                <a:cs typeface="+mj-cs"/>
                <a:sym typeface="Helvetica"/>
              </a:defRPr>
            </a:pPr>
            <a:endParaRPr/>
          </a:p>
        </p:txBody>
      </p:sp>
      <p:sp>
        <p:nvSpPr>
          <p:cNvPr id="438" name="Shape 438"/>
          <p:cNvSpPr/>
          <p:nvPr/>
        </p:nvSpPr>
        <p:spPr>
          <a:xfrm>
            <a:off x="7173971" y="6265333"/>
            <a:ext cx="1917055"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900" spc="3">
                <a:latin typeface="Avenir Heavy"/>
                <a:ea typeface="Avenir Heavy"/>
                <a:cs typeface="Avenir Heavy"/>
                <a:sym typeface="Avenir Heavy"/>
              </a:defRPr>
            </a:lvl1pPr>
          </a:lstStyle>
          <a:p>
            <a:r>
              <a:t>sevenbridges.com</a:t>
            </a:r>
          </a:p>
        </p:txBody>
      </p:sp>
      <p:sp>
        <p:nvSpPr>
          <p:cNvPr id="439" name="Shape 439"/>
          <p:cNvSpPr>
            <a:spLocks noGrp="1"/>
          </p:cNvSpPr>
          <p:nvPr>
            <p:ph type="title"/>
          </p:nvPr>
        </p:nvSpPr>
        <p:spPr>
          <a:xfrm>
            <a:off x="1998407" y="3429000"/>
            <a:ext cx="5604386" cy="991810"/>
          </a:xfrm>
          <a:prstGeom prst="rect">
            <a:avLst/>
          </a:prstGeom>
        </p:spPr>
        <p:txBody>
          <a:bodyPr anchor="t"/>
          <a:lstStyle>
            <a:lvl1pPr>
              <a:lnSpc>
                <a:spcPct val="100000"/>
              </a:lnSpc>
              <a:defRPr sz="2200" spc="0">
                <a:solidFill>
                  <a:srgbClr val="FFFFFF"/>
                </a:solidFill>
              </a:defRPr>
            </a:lvl1pPr>
          </a:lstStyle>
          <a:p>
            <a:r>
              <a:t>Title Text</a:t>
            </a:r>
          </a:p>
        </p:txBody>
      </p:sp>
      <p:sp>
        <p:nvSpPr>
          <p:cNvPr id="440" name="Shape 440"/>
          <p:cNvSpPr/>
          <p:nvPr/>
        </p:nvSpPr>
        <p:spPr>
          <a:xfrm>
            <a:off x="545781" y="6337904"/>
            <a:ext cx="1917055"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900" spc="3">
                <a:latin typeface="Avenir Heavy"/>
                <a:ea typeface="Avenir Heavy"/>
                <a:cs typeface="Avenir Heavy"/>
                <a:sym typeface="Avenir Heavy"/>
              </a:defRPr>
            </a:lvl1pPr>
          </a:lstStyle>
          <a:p>
            <a:r>
              <a:t>© 2016 Seven Bridges</a:t>
            </a:r>
          </a:p>
        </p:txBody>
      </p:sp>
      <p:sp>
        <p:nvSpPr>
          <p:cNvPr id="441" name="Shape 441"/>
          <p:cNvSpPr>
            <a:spLocks noGrp="1"/>
          </p:cNvSpPr>
          <p:nvPr>
            <p:ph type="sldNum" sz="quarter" idx="2"/>
          </p:nvPr>
        </p:nvSpPr>
        <p:spPr>
          <a:xfrm>
            <a:off x="6781800" y="6043082"/>
            <a:ext cx="2133600" cy="347739"/>
          </a:xfrm>
          <a:prstGeom prst="rect">
            <a:avLst/>
          </a:prstGeom>
        </p:spPr>
        <p:txBody>
          <a:bodyPr/>
          <a:lstStyle>
            <a:lvl1pPr algn="l">
              <a:defRPr>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ver Alt - Confidential">
    <p:bg>
      <p:bgPr>
        <a:solidFill>
          <a:srgbClr val="133050"/>
        </a:solidFill>
        <a:effectLst/>
      </p:bgPr>
    </p:bg>
    <p:spTree>
      <p:nvGrpSpPr>
        <p:cNvPr id="1" name=""/>
        <p:cNvGrpSpPr/>
        <p:nvPr/>
      </p:nvGrpSpPr>
      <p:grpSpPr>
        <a:xfrm>
          <a:off x="0" y="0"/>
          <a:ext cx="0" cy="0"/>
          <a:chOff x="0" y="0"/>
          <a:chExt cx="0" cy="0"/>
        </a:xfrm>
      </p:grpSpPr>
      <p:pic>
        <p:nvPicPr>
          <p:cNvPr id="52" name="image2.png"/>
          <p:cNvPicPr>
            <a:picLocks noChangeAspect="1"/>
          </p:cNvPicPr>
          <p:nvPr/>
        </p:nvPicPr>
        <p:blipFill>
          <a:blip r:embed="rId2">
            <a:extLst/>
          </a:blip>
          <a:stretch>
            <a:fillRect/>
          </a:stretch>
        </p:blipFill>
        <p:spPr>
          <a:xfrm>
            <a:off x="829667" y="836010"/>
            <a:ext cx="3716820" cy="603985"/>
          </a:xfrm>
          <a:prstGeom prst="rect">
            <a:avLst/>
          </a:prstGeom>
          <a:ln w="12700">
            <a:miter lim="400000"/>
          </a:ln>
        </p:spPr>
      </p:pic>
      <p:sp>
        <p:nvSpPr>
          <p:cNvPr id="53" name="Shape 53"/>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54" name="Shape 54"/>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55" name="Shape 55"/>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pic>
        <p:nvPicPr>
          <p:cNvPr id="56" name="SB_patterns_RGB_Dots2-White.png"/>
          <p:cNvPicPr>
            <a:picLocks noChangeAspect="1"/>
          </p:cNvPicPr>
          <p:nvPr/>
        </p:nvPicPr>
        <p:blipFill>
          <a:blip r:embed="rId3">
            <a:alphaModFix amt="9200"/>
            <a:extLst/>
          </a:blip>
          <a:stretch>
            <a:fillRect/>
          </a:stretch>
        </p:blipFill>
        <p:spPr>
          <a:xfrm>
            <a:off x="3351622" y="4376102"/>
            <a:ext cx="6401978" cy="2560177"/>
          </a:xfrm>
          <a:prstGeom prst="rect">
            <a:avLst/>
          </a:prstGeom>
          <a:ln w="12700">
            <a:miter lim="400000"/>
          </a:ln>
        </p:spPr>
      </p:pic>
      <p:sp>
        <p:nvSpPr>
          <p:cNvPr id="57" name="Shape 57"/>
          <p:cNvSpPr>
            <a:spLocks noGrp="1"/>
          </p:cNvSpPr>
          <p:nvPr>
            <p:ph type="sldNum" sz="quarter" idx="2"/>
          </p:nvPr>
        </p:nvSpPr>
        <p:spPr>
          <a:xfrm>
            <a:off x="6880859" y="6172200"/>
            <a:ext cx="2240281" cy="3683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48" name="Shape 448"/>
          <p:cNvSpPr>
            <a:spLocks noGrp="1"/>
          </p:cNvSpPr>
          <p:nvPr>
            <p:ph type="sldNum" sz="quarter" idx="2"/>
          </p:nvPr>
        </p:nvSpPr>
        <p:spPr>
          <a:xfrm>
            <a:off x="4687012" y="5879306"/>
            <a:ext cx="222175" cy="217806"/>
          </a:xfrm>
          <a:prstGeom prst="rect">
            <a:avLst/>
          </a:prstGeom>
        </p:spPr>
        <p:txBody>
          <a:bodyPr lIns="20002" tIns="20002" rIns="20002" bIns="20002" anchor="t"/>
          <a:lstStyle>
            <a:lvl1pPr defTabSz="412750">
              <a:defRPr sz="1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over - No Conf">
    <p:bg>
      <p:bgPr>
        <a:solidFill>
          <a:srgbClr val="133050"/>
        </a:solidFill>
        <a:effectLst/>
      </p:bgPr>
    </p:bg>
    <p:spTree>
      <p:nvGrpSpPr>
        <p:cNvPr id="1" name=""/>
        <p:cNvGrpSpPr/>
        <p:nvPr/>
      </p:nvGrpSpPr>
      <p:grpSpPr>
        <a:xfrm>
          <a:off x="0" y="0"/>
          <a:ext cx="0" cy="0"/>
          <a:chOff x="0" y="0"/>
          <a:chExt cx="0" cy="0"/>
        </a:xfrm>
      </p:grpSpPr>
      <p:pic>
        <p:nvPicPr>
          <p:cNvPr id="455" name="image2.png"/>
          <p:cNvPicPr>
            <a:picLocks noChangeAspect="1"/>
          </p:cNvPicPr>
          <p:nvPr/>
        </p:nvPicPr>
        <p:blipFill>
          <a:blip r:embed="rId2">
            <a:extLst/>
          </a:blip>
          <a:stretch>
            <a:fillRect/>
          </a:stretch>
        </p:blipFill>
        <p:spPr>
          <a:xfrm>
            <a:off x="3739554" y="2626726"/>
            <a:ext cx="2121928" cy="344814"/>
          </a:xfrm>
          <a:prstGeom prst="rect">
            <a:avLst/>
          </a:prstGeom>
          <a:ln w="12700">
            <a:miter lim="400000"/>
          </a:ln>
        </p:spPr>
      </p:pic>
      <p:sp>
        <p:nvSpPr>
          <p:cNvPr id="456" name="Shape 456"/>
          <p:cNvSpPr/>
          <p:nvPr/>
        </p:nvSpPr>
        <p:spPr>
          <a:xfrm>
            <a:off x="7289760" y="7619296"/>
            <a:ext cx="1840867"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spcBef>
                <a:spcPts val="300"/>
              </a:spcBef>
              <a:defRPr spc="0">
                <a:uFillTx/>
                <a:latin typeface="Avenir Heavy"/>
                <a:ea typeface="Avenir Heavy"/>
                <a:cs typeface="Avenir Heavy"/>
                <a:sym typeface="Avenir Heavy"/>
                <a:hlinkClick r:id="rId3"/>
              </a:defRPr>
            </a:lvl1pPr>
          </a:lstStyle>
          <a:p>
            <a:r>
              <a:rPr>
                <a:hlinkClick r:id="rId3"/>
              </a:rPr>
              <a:t>sevenbridges.com</a:t>
            </a:r>
          </a:p>
        </p:txBody>
      </p:sp>
      <p:sp>
        <p:nvSpPr>
          <p:cNvPr id="457" name="Shape 457"/>
          <p:cNvSpPr/>
          <p:nvPr/>
        </p:nvSpPr>
        <p:spPr>
          <a:xfrm>
            <a:off x="4292600" y="3200400"/>
            <a:ext cx="1016001" cy="0"/>
          </a:xfrm>
          <a:prstGeom prst="line">
            <a:avLst/>
          </a:prstGeom>
          <a:ln w="50800">
            <a:solidFill>
              <a:schemeClr val="accent5">
                <a:satOff val="-14924"/>
                <a:lumOff val="29313"/>
              </a:schemeClr>
            </a:solidFill>
          </a:ln>
        </p:spPr>
        <p:txBody>
          <a:bodyPr lIns="45718" tIns="45718" rIns="45718" bIns="45718"/>
          <a:lstStyle/>
          <a:p>
            <a:pPr algn="ctr">
              <a:defRPr spc="0">
                <a:uFillTx/>
                <a:latin typeface="Avenir Heavy"/>
                <a:ea typeface="Avenir Heavy"/>
                <a:cs typeface="Avenir Heavy"/>
                <a:sym typeface="Avenir Heavy"/>
              </a:defRPr>
            </a:pPr>
            <a:endParaRPr/>
          </a:p>
        </p:txBody>
      </p:sp>
      <p:sp>
        <p:nvSpPr>
          <p:cNvPr id="458" name="Shape 458"/>
          <p:cNvSpPr/>
          <p:nvPr/>
        </p:nvSpPr>
        <p:spPr>
          <a:xfrm>
            <a:off x="3098800" y="1574800"/>
            <a:ext cx="3451474" cy="3451474"/>
          </a:xfrm>
          <a:prstGeom prst="ellipse">
            <a:avLst/>
          </a:prstGeom>
          <a:ln w="12700">
            <a:solidFill>
              <a:schemeClr val="accent3">
                <a:alpha val="29580"/>
              </a:schemeClr>
            </a:solidFill>
          </a:ln>
        </p:spPr>
        <p:txBody>
          <a:bodyPr lIns="0" tIns="0" rIns="0" bIns="0"/>
          <a:lstStyle/>
          <a:p>
            <a:pPr algn="ctr">
              <a:defRPr spc="0">
                <a:uFillTx/>
                <a:latin typeface="Avenir Heavy"/>
                <a:ea typeface="Avenir Heavy"/>
                <a:cs typeface="Avenir Heavy"/>
                <a:sym typeface="Avenir Heavy"/>
              </a:defRPr>
            </a:pPr>
            <a:endParaRPr/>
          </a:p>
        </p:txBody>
      </p:sp>
      <p:sp>
        <p:nvSpPr>
          <p:cNvPr id="459" name="Shape 459"/>
          <p:cNvSpPr/>
          <p:nvPr/>
        </p:nvSpPr>
        <p:spPr>
          <a:xfrm>
            <a:off x="3098800" y="1549400"/>
            <a:ext cx="3451474" cy="3451474"/>
          </a:xfrm>
          <a:prstGeom prst="ellipse">
            <a:avLst/>
          </a:prstGeom>
          <a:ln w="12700">
            <a:solidFill>
              <a:schemeClr val="accent3">
                <a:alpha val="29580"/>
              </a:schemeClr>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460" name="Shape 460"/>
          <p:cNvSpPr/>
          <p:nvPr/>
        </p:nvSpPr>
        <p:spPr>
          <a:xfrm>
            <a:off x="3098800" y="1638300"/>
            <a:ext cx="3451474" cy="3451474"/>
          </a:xfrm>
          <a:prstGeom prst="ellipse">
            <a:avLst/>
          </a:prstGeom>
          <a:ln w="12700">
            <a:solidFill>
              <a:schemeClr val="accent3">
                <a:alpha val="29580"/>
              </a:schemeClr>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461" name="Shape 461"/>
          <p:cNvSpPr/>
          <p:nvPr/>
        </p:nvSpPr>
        <p:spPr>
          <a:xfrm>
            <a:off x="7292640" y="6407150"/>
            <a:ext cx="2012908" cy="17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r">
              <a:defRPr sz="1000" spc="3">
                <a:latin typeface="Avenir Heavy"/>
                <a:ea typeface="Avenir Heavy"/>
                <a:cs typeface="Avenir Heavy"/>
                <a:sym typeface="Avenir Heavy"/>
              </a:defRPr>
            </a:lvl1pPr>
          </a:lstStyle>
          <a:p>
            <a:r>
              <a:t>sevenbridges.com</a:t>
            </a:r>
          </a:p>
        </p:txBody>
      </p:sp>
      <p:sp>
        <p:nvSpPr>
          <p:cNvPr id="462" name="Shape 462"/>
          <p:cNvSpPr>
            <a:spLocks noGrp="1"/>
          </p:cNvSpPr>
          <p:nvPr>
            <p:ph type="title"/>
          </p:nvPr>
        </p:nvSpPr>
        <p:spPr>
          <a:xfrm>
            <a:off x="1858297" y="3429000"/>
            <a:ext cx="5884606" cy="1041400"/>
          </a:xfrm>
          <a:prstGeom prst="rect">
            <a:avLst/>
          </a:prstGeom>
        </p:spPr>
        <p:txBody>
          <a:bodyPr anchor="t"/>
          <a:lstStyle>
            <a:lvl1pPr>
              <a:lnSpc>
                <a:spcPct val="100000"/>
              </a:lnSpc>
              <a:defRPr spc="0">
                <a:solidFill>
                  <a:srgbClr val="FFFFFF"/>
                </a:solidFill>
              </a:defRPr>
            </a:lvl1pPr>
          </a:lstStyle>
          <a:p>
            <a:r>
              <a:t>Title Text</a:t>
            </a:r>
          </a:p>
        </p:txBody>
      </p:sp>
      <p:sp>
        <p:nvSpPr>
          <p:cNvPr id="463" name="Shape 463"/>
          <p:cNvSpPr/>
          <p:nvPr/>
        </p:nvSpPr>
        <p:spPr>
          <a:xfrm>
            <a:off x="333040" y="6483350"/>
            <a:ext cx="2012908" cy="17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000" spc="3">
                <a:latin typeface="Avenir Heavy"/>
                <a:ea typeface="Avenir Heavy"/>
                <a:cs typeface="Avenir Heavy"/>
                <a:sym typeface="Avenir Heavy"/>
              </a:defRPr>
            </a:lvl1pPr>
          </a:lstStyle>
          <a:p>
            <a:r>
              <a:t>© 2016 Seven Bridges</a:t>
            </a:r>
          </a:p>
        </p:txBody>
      </p:sp>
      <p:sp>
        <p:nvSpPr>
          <p:cNvPr id="464" name="Shape 464"/>
          <p:cNvSpPr>
            <a:spLocks noGrp="1"/>
          </p:cNvSpPr>
          <p:nvPr>
            <p:ph type="sldNum" sz="quarter" idx="2"/>
          </p:nvPr>
        </p:nvSpPr>
        <p:spPr>
          <a:xfrm>
            <a:off x="6880859" y="6172200"/>
            <a:ext cx="2240281" cy="3683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ver Alt - No Conf">
    <p:bg>
      <p:bgPr>
        <a:solidFill>
          <a:srgbClr val="133050"/>
        </a:solidFill>
        <a:effectLst/>
      </p:bgPr>
    </p:bg>
    <p:spTree>
      <p:nvGrpSpPr>
        <p:cNvPr id="1" name=""/>
        <p:cNvGrpSpPr/>
        <p:nvPr/>
      </p:nvGrpSpPr>
      <p:grpSpPr>
        <a:xfrm>
          <a:off x="0" y="0"/>
          <a:ext cx="0" cy="0"/>
          <a:chOff x="0" y="0"/>
          <a:chExt cx="0" cy="0"/>
        </a:xfrm>
      </p:grpSpPr>
      <p:pic>
        <p:nvPicPr>
          <p:cNvPr id="64" name="image2.png"/>
          <p:cNvPicPr>
            <a:picLocks noChangeAspect="1"/>
          </p:cNvPicPr>
          <p:nvPr/>
        </p:nvPicPr>
        <p:blipFill>
          <a:blip r:embed="rId2">
            <a:extLst/>
          </a:blip>
          <a:stretch>
            <a:fillRect/>
          </a:stretch>
        </p:blipFill>
        <p:spPr>
          <a:xfrm>
            <a:off x="829667" y="836010"/>
            <a:ext cx="3716820" cy="603985"/>
          </a:xfrm>
          <a:prstGeom prst="rect">
            <a:avLst/>
          </a:prstGeom>
          <a:ln w="12700">
            <a:miter lim="400000"/>
          </a:ln>
        </p:spPr>
      </p:pic>
      <p:pic>
        <p:nvPicPr>
          <p:cNvPr id="65" name="SB_patterns_RGB_Dots2-White.png"/>
          <p:cNvPicPr>
            <a:picLocks noChangeAspect="1"/>
          </p:cNvPicPr>
          <p:nvPr/>
        </p:nvPicPr>
        <p:blipFill>
          <a:blip r:embed="rId3">
            <a:alphaModFix amt="9200"/>
            <a:extLst/>
          </a:blip>
          <a:stretch>
            <a:fillRect/>
          </a:stretch>
        </p:blipFill>
        <p:spPr>
          <a:xfrm>
            <a:off x="3351622" y="4376102"/>
            <a:ext cx="6401978" cy="2560177"/>
          </a:xfrm>
          <a:prstGeom prst="rect">
            <a:avLst/>
          </a:prstGeom>
          <a:ln w="12700">
            <a:miter lim="400000"/>
          </a:ln>
        </p:spPr>
      </p:pic>
      <p:sp>
        <p:nvSpPr>
          <p:cNvPr id="66" name="Shape 66"/>
          <p:cNvSpPr>
            <a:spLocks noGrp="1"/>
          </p:cNvSpPr>
          <p:nvPr>
            <p:ph type="sldNum" sz="quarter" idx="2"/>
          </p:nvPr>
        </p:nvSpPr>
        <p:spPr>
          <a:xfrm>
            <a:off x="6880859" y="6172200"/>
            <a:ext cx="2240281" cy="3683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 Confidential">
    <p:spTree>
      <p:nvGrpSpPr>
        <p:cNvPr id="1" name=""/>
        <p:cNvGrpSpPr/>
        <p:nvPr/>
      </p:nvGrpSpPr>
      <p:grpSpPr>
        <a:xfrm>
          <a:off x="0" y="0"/>
          <a:ext cx="0" cy="0"/>
          <a:chOff x="0" y="0"/>
          <a:chExt cx="0" cy="0"/>
        </a:xfrm>
      </p:grpSpPr>
      <p:sp>
        <p:nvSpPr>
          <p:cNvPr id="73" name="Shape 73"/>
          <p:cNvSpPr/>
          <p:nvPr/>
        </p:nvSpPr>
        <p:spPr>
          <a:xfrm>
            <a:off x="488946" y="6011816"/>
            <a:ext cx="6958547" cy="142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r>
              <a:t>Biotechnology and genomics deal with sensitive information and intellectual property. Seven Bridges Genomics will protect the confidentiality </a:t>
            </a:r>
          </a:p>
          <a:p>
            <a:r>
              <a:t>of your data and proprietary approaches. Similarly, we look to you to protect our interests in our intellectual property. Seven Bridges Genomics</a:t>
            </a:r>
          </a:p>
          <a:p>
            <a:r>
              <a:t>does not accept any liability for information contained in this document. All information provided in this document is subject to change</a:t>
            </a:r>
          </a:p>
          <a:p>
            <a:r>
              <a:t>without notice. </a:t>
            </a:r>
          </a:p>
        </p:txBody>
      </p:sp>
      <p:sp>
        <p:nvSpPr>
          <p:cNvPr id="74" name="Shape 74"/>
          <p:cNvSpPr>
            <a:spLocks noGrp="1"/>
          </p:cNvSpPr>
          <p:nvPr>
            <p:ph type="title"/>
          </p:nvPr>
        </p:nvSpPr>
        <p:spPr>
          <a:xfrm>
            <a:off x="486013" y="3026197"/>
            <a:ext cx="7416999" cy="558801"/>
          </a:xfrm>
          <a:prstGeom prst="rect">
            <a:avLst/>
          </a:prstGeom>
        </p:spPr>
        <p:txBody>
          <a:bodyPr/>
          <a:lstStyle>
            <a:lvl1pPr algn="l"/>
          </a:lstStyle>
          <a:p>
            <a:r>
              <a:t>Title Text</a:t>
            </a:r>
          </a:p>
        </p:txBody>
      </p:sp>
      <p:sp>
        <p:nvSpPr>
          <p:cNvPr id="75" name="Shape 75"/>
          <p:cNvSpPr>
            <a:spLocks noGrp="1"/>
          </p:cNvSpPr>
          <p:nvPr>
            <p:ph type="body" sz="quarter" idx="1"/>
          </p:nvPr>
        </p:nvSpPr>
        <p:spPr>
          <a:xfrm>
            <a:off x="483020" y="3637186"/>
            <a:ext cx="7664933" cy="1449985"/>
          </a:xfrm>
          <a:prstGeom prst="rect">
            <a:avLst/>
          </a:prstGeom>
        </p:spPr>
        <p:txBody>
          <a:bodyPr anchor="ctr"/>
          <a:lstStyle>
            <a:lvl1pPr marL="0" indent="0">
              <a:spcBef>
                <a:spcPts val="300"/>
              </a:spcBef>
              <a:buClrTx/>
              <a:buSzTx/>
              <a:buFontTx/>
              <a:buNone/>
              <a:defRPr sz="1300">
                <a:solidFill>
                  <a:srgbClr val="577287"/>
                </a:solidFill>
              </a:defRPr>
            </a:lvl1pPr>
            <a:lvl2pPr marL="0" indent="0">
              <a:spcBef>
                <a:spcPts val="300"/>
              </a:spcBef>
              <a:buClrTx/>
              <a:buSzTx/>
              <a:buFontTx/>
              <a:buNone/>
              <a:defRPr sz="1300">
                <a:solidFill>
                  <a:srgbClr val="577287"/>
                </a:solidFill>
              </a:defRPr>
            </a:lvl2pPr>
            <a:lvl3pPr marL="722028" indent="-179103">
              <a:spcBef>
                <a:spcPts val="300"/>
              </a:spcBef>
              <a:buClrTx/>
              <a:buFontTx/>
              <a:defRPr sz="1300">
                <a:solidFill>
                  <a:srgbClr val="577287"/>
                </a:solidFill>
              </a:defRPr>
            </a:lvl3pPr>
            <a:lvl4pPr marL="903429" indent="-189054">
              <a:spcBef>
                <a:spcPts val="300"/>
              </a:spcBef>
              <a:buClrTx/>
              <a:buFontTx/>
              <a:defRPr sz="1300">
                <a:solidFill>
                  <a:srgbClr val="577287"/>
                </a:solidFill>
              </a:defRPr>
            </a:lvl4pPr>
            <a:lvl5pPr marL="1169703" indent="-179103">
              <a:spcBef>
                <a:spcPts val="300"/>
              </a:spcBef>
              <a:buClrTx/>
              <a:buFontTx/>
              <a:defRPr sz="1300">
                <a:solidFill>
                  <a:srgbClr val="577287"/>
                </a:solidFill>
              </a:defRPr>
            </a:lvl5pPr>
          </a:lstStyle>
          <a:p>
            <a:r>
              <a:t>Body Level One</a:t>
            </a:r>
          </a:p>
          <a:p>
            <a:pPr lvl="1"/>
            <a:r>
              <a:t>Body Level Two</a:t>
            </a:r>
          </a:p>
          <a:p>
            <a:pPr lvl="2"/>
            <a:r>
              <a:t>Body Level Three</a:t>
            </a:r>
          </a:p>
          <a:p>
            <a:pPr lvl="3"/>
            <a:r>
              <a:t>Body Level Four</a:t>
            </a:r>
          </a:p>
          <a:p>
            <a:pPr lvl="4"/>
            <a:r>
              <a:t>Body Level Five</a:t>
            </a:r>
          </a:p>
        </p:txBody>
      </p:sp>
      <p:pic>
        <p:nvPicPr>
          <p:cNvPr id="76" name="SB_Logotype_RGB_1C.png"/>
          <p:cNvPicPr>
            <a:picLocks noChangeAspect="1"/>
          </p:cNvPicPr>
          <p:nvPr/>
        </p:nvPicPr>
        <p:blipFill>
          <a:blip r:embed="rId2">
            <a:extLst/>
          </a:blip>
          <a:stretch>
            <a:fillRect/>
          </a:stretch>
        </p:blipFill>
        <p:spPr>
          <a:xfrm>
            <a:off x="482600" y="420304"/>
            <a:ext cx="3429857" cy="524506"/>
          </a:xfrm>
          <a:prstGeom prst="rect">
            <a:avLst/>
          </a:prstGeom>
          <a:ln w="12700">
            <a:miter lim="400000"/>
          </a:ln>
        </p:spPr>
      </p:pic>
      <p:sp>
        <p:nvSpPr>
          <p:cNvPr id="77" name="Shape 77"/>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78" name="Shape 78"/>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79" name="Shape 79"/>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80" name="Shape 80"/>
          <p:cNvSpPr>
            <a:spLocks noGrp="1"/>
          </p:cNvSpPr>
          <p:nvPr>
            <p:ph type="sldNum" sz="quarter" idx="2"/>
          </p:nvPr>
        </p:nvSpPr>
        <p:spPr>
          <a:xfrm>
            <a:off x="6880859" y="6172200"/>
            <a:ext cx="2240281" cy="3683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Slide - No Conf">
    <p:spTree>
      <p:nvGrpSpPr>
        <p:cNvPr id="1" name=""/>
        <p:cNvGrpSpPr/>
        <p:nvPr/>
      </p:nvGrpSpPr>
      <p:grpSpPr>
        <a:xfrm>
          <a:off x="0" y="0"/>
          <a:ext cx="0" cy="0"/>
          <a:chOff x="0" y="0"/>
          <a:chExt cx="0" cy="0"/>
        </a:xfrm>
      </p:grpSpPr>
      <p:sp>
        <p:nvSpPr>
          <p:cNvPr id="87" name="Shape 87"/>
          <p:cNvSpPr/>
          <p:nvPr/>
        </p:nvSpPr>
        <p:spPr>
          <a:xfrm>
            <a:off x="488946" y="6011816"/>
            <a:ext cx="6958547" cy="142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r>
              <a:t>Biotechnology and genomics deal with sensitive information and intellectual property. Seven Bridges Genomics will protect the confidentiality </a:t>
            </a:r>
          </a:p>
          <a:p>
            <a:r>
              <a:t>of your data and proprietary approaches. Similarly, we look to you to protect our interests in our intellectual property. Seven Bridges Genomics</a:t>
            </a:r>
          </a:p>
          <a:p>
            <a:r>
              <a:t>does not accept any liability for information contained in this document. All information provided in this document is subject to change</a:t>
            </a:r>
          </a:p>
          <a:p>
            <a:r>
              <a:t>without notice. </a:t>
            </a:r>
          </a:p>
        </p:txBody>
      </p:sp>
      <p:sp>
        <p:nvSpPr>
          <p:cNvPr id="88" name="Shape 88"/>
          <p:cNvSpPr>
            <a:spLocks noGrp="1"/>
          </p:cNvSpPr>
          <p:nvPr>
            <p:ph type="title"/>
          </p:nvPr>
        </p:nvSpPr>
        <p:spPr>
          <a:xfrm>
            <a:off x="486013" y="3026197"/>
            <a:ext cx="7416999" cy="558801"/>
          </a:xfrm>
          <a:prstGeom prst="rect">
            <a:avLst/>
          </a:prstGeom>
        </p:spPr>
        <p:txBody>
          <a:bodyPr/>
          <a:lstStyle>
            <a:lvl1pPr algn="l"/>
          </a:lstStyle>
          <a:p>
            <a:r>
              <a:t>Title Text</a:t>
            </a:r>
          </a:p>
        </p:txBody>
      </p:sp>
      <p:sp>
        <p:nvSpPr>
          <p:cNvPr id="89" name="Shape 89"/>
          <p:cNvSpPr>
            <a:spLocks noGrp="1"/>
          </p:cNvSpPr>
          <p:nvPr>
            <p:ph type="body" sz="quarter" idx="1"/>
          </p:nvPr>
        </p:nvSpPr>
        <p:spPr>
          <a:xfrm>
            <a:off x="483020" y="3637186"/>
            <a:ext cx="7664933" cy="1449985"/>
          </a:xfrm>
          <a:prstGeom prst="rect">
            <a:avLst/>
          </a:prstGeom>
        </p:spPr>
        <p:txBody>
          <a:bodyPr anchor="ctr"/>
          <a:lstStyle>
            <a:lvl1pPr marL="0" indent="0">
              <a:spcBef>
                <a:spcPts val="300"/>
              </a:spcBef>
              <a:buClrTx/>
              <a:buSzTx/>
              <a:buFontTx/>
              <a:buNone/>
              <a:defRPr sz="1300">
                <a:solidFill>
                  <a:srgbClr val="577287"/>
                </a:solidFill>
              </a:defRPr>
            </a:lvl1pPr>
            <a:lvl2pPr marL="0" indent="0">
              <a:spcBef>
                <a:spcPts val="300"/>
              </a:spcBef>
              <a:buClrTx/>
              <a:buSzTx/>
              <a:buFontTx/>
              <a:buNone/>
              <a:defRPr sz="1300">
                <a:solidFill>
                  <a:srgbClr val="577287"/>
                </a:solidFill>
              </a:defRPr>
            </a:lvl2pPr>
            <a:lvl3pPr marL="722028" indent="-179103">
              <a:spcBef>
                <a:spcPts val="300"/>
              </a:spcBef>
              <a:buClrTx/>
              <a:buFontTx/>
              <a:defRPr sz="1300">
                <a:solidFill>
                  <a:srgbClr val="577287"/>
                </a:solidFill>
              </a:defRPr>
            </a:lvl3pPr>
            <a:lvl4pPr marL="903429" indent="-189054">
              <a:spcBef>
                <a:spcPts val="300"/>
              </a:spcBef>
              <a:buClrTx/>
              <a:buFontTx/>
              <a:defRPr sz="1300">
                <a:solidFill>
                  <a:srgbClr val="577287"/>
                </a:solidFill>
              </a:defRPr>
            </a:lvl4pPr>
            <a:lvl5pPr marL="1169703" indent="-179103">
              <a:spcBef>
                <a:spcPts val="300"/>
              </a:spcBef>
              <a:buClrTx/>
              <a:buFontTx/>
              <a:defRPr sz="1300">
                <a:solidFill>
                  <a:srgbClr val="577287"/>
                </a:solidFill>
              </a:defRPr>
            </a:lvl5pPr>
          </a:lstStyle>
          <a:p>
            <a:r>
              <a:t>Body Level One</a:t>
            </a:r>
          </a:p>
          <a:p>
            <a:pPr lvl="1"/>
            <a:r>
              <a:t>Body Level Two</a:t>
            </a:r>
          </a:p>
          <a:p>
            <a:pPr lvl="2"/>
            <a:r>
              <a:t>Body Level Three</a:t>
            </a:r>
          </a:p>
          <a:p>
            <a:pPr lvl="3"/>
            <a:r>
              <a:t>Body Level Four</a:t>
            </a:r>
          </a:p>
          <a:p>
            <a:pPr lvl="4"/>
            <a:r>
              <a:t>Body Level Five</a:t>
            </a:r>
          </a:p>
        </p:txBody>
      </p:sp>
      <p:pic>
        <p:nvPicPr>
          <p:cNvPr id="90" name="SB_Logotype_RGB_1C.png"/>
          <p:cNvPicPr>
            <a:picLocks noChangeAspect="1"/>
          </p:cNvPicPr>
          <p:nvPr/>
        </p:nvPicPr>
        <p:blipFill>
          <a:blip r:embed="rId2">
            <a:extLst/>
          </a:blip>
          <a:stretch>
            <a:fillRect/>
          </a:stretch>
        </p:blipFill>
        <p:spPr>
          <a:xfrm>
            <a:off x="482600" y="420304"/>
            <a:ext cx="3429857" cy="524506"/>
          </a:xfrm>
          <a:prstGeom prst="rect">
            <a:avLst/>
          </a:prstGeom>
          <a:ln w="12700">
            <a:miter lim="400000"/>
          </a:ln>
        </p:spPr>
      </p:pic>
      <p:sp>
        <p:nvSpPr>
          <p:cNvPr id="91" name="Shape 91"/>
          <p:cNvSpPr>
            <a:spLocks noGrp="1"/>
          </p:cNvSpPr>
          <p:nvPr>
            <p:ph type="sldNum" sz="quarter" idx="2"/>
          </p:nvPr>
        </p:nvSpPr>
        <p:spPr>
          <a:xfrm>
            <a:off x="6880859" y="6172200"/>
            <a:ext cx="2240281" cy="368301"/>
          </a:xfrm>
          <a:prstGeom prst="rect">
            <a:avLst/>
          </a:prstGeom>
        </p:spPr>
        <p:txBody>
          <a:bodyPr/>
          <a:lstStyle>
            <a:lvl1pPr algn="l">
              <a:defRPr sz="1100">
                <a:latin typeface="Avenir Medium"/>
                <a:ea typeface="Avenir Medium"/>
                <a:cs typeface="Avenir Medium"/>
                <a:sym typeface="Avenir Medium"/>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Divider - Confidential">
    <p:bg>
      <p:bgPr>
        <a:solidFill>
          <a:srgbClr val="577287"/>
        </a:solidFill>
        <a:effectLst/>
      </p:bgPr>
    </p:bg>
    <p:spTree>
      <p:nvGrpSpPr>
        <p:cNvPr id="1" name=""/>
        <p:cNvGrpSpPr/>
        <p:nvPr/>
      </p:nvGrpSpPr>
      <p:grpSpPr>
        <a:xfrm>
          <a:off x="0" y="0"/>
          <a:ext cx="0" cy="0"/>
          <a:chOff x="0" y="0"/>
          <a:chExt cx="0" cy="0"/>
        </a:xfrm>
      </p:grpSpPr>
      <p:sp>
        <p:nvSpPr>
          <p:cNvPr id="98" name="Shape 98"/>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99" name="Shape 99"/>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100" name="Shape 100"/>
          <p:cNvSpPr>
            <a:spLocks noGrp="1"/>
          </p:cNvSpPr>
          <p:nvPr>
            <p:ph type="title"/>
          </p:nvPr>
        </p:nvSpPr>
        <p:spPr>
          <a:xfrm>
            <a:off x="-6002" y="2353081"/>
            <a:ext cx="9613205" cy="688063"/>
          </a:xfrm>
          <a:prstGeom prst="rect">
            <a:avLst/>
          </a:prstGeom>
        </p:spPr>
        <p:txBody>
          <a:bodyPr/>
          <a:lstStyle>
            <a:lvl1pPr>
              <a:lnSpc>
                <a:spcPct val="100000"/>
              </a:lnSpc>
              <a:defRPr spc="0">
                <a:solidFill>
                  <a:srgbClr val="FFFFFF"/>
                </a:solidFill>
              </a:defRPr>
            </a:lvl1pPr>
          </a:lstStyle>
          <a:p>
            <a:r>
              <a:t>Title Text</a:t>
            </a:r>
          </a:p>
        </p:txBody>
      </p:sp>
      <p:sp>
        <p:nvSpPr>
          <p:cNvPr id="101" name="Shape 101"/>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102" name="Shape 102"/>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103" name="Shape 103"/>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104" name="Shape 104"/>
          <p:cNvSpPr/>
          <p:nvPr/>
        </p:nvSpPr>
        <p:spPr>
          <a:xfrm>
            <a:off x="4292600" y="3187700"/>
            <a:ext cx="1016001" cy="0"/>
          </a:xfrm>
          <a:prstGeom prst="line">
            <a:avLst/>
          </a:prstGeom>
          <a:ln w="50800">
            <a:solidFill>
              <a:schemeClr val="accent4">
                <a:lumOff val="5343"/>
              </a:schemeClr>
            </a:solidFill>
          </a:ln>
        </p:spPr>
        <p:txBody>
          <a:bodyPr lIns="45718" tIns="45718" rIns="45718" bIns="45718"/>
          <a:lstStyle/>
          <a:p>
            <a:pPr algn="ctr">
              <a:spcBef>
                <a:spcPts val="300"/>
              </a:spcBef>
              <a:defRPr spc="0">
                <a:uFillTx/>
                <a:latin typeface="Avenir Heavy"/>
                <a:ea typeface="Avenir Heavy"/>
                <a:cs typeface="Avenir Heavy"/>
                <a:sym typeface="Avenir Heavy"/>
              </a:defRPr>
            </a:pPr>
            <a:endParaRPr/>
          </a:p>
        </p:txBody>
      </p:sp>
      <p:pic>
        <p:nvPicPr>
          <p:cNvPr id="105" name="SB_patterns_RGB_Dots2-White.png"/>
          <p:cNvPicPr>
            <a:picLocks noChangeAspect="1"/>
          </p:cNvPicPr>
          <p:nvPr/>
        </p:nvPicPr>
        <p:blipFill>
          <a:blip r:embed="rId3">
            <a:alphaModFix amt="5028"/>
            <a:extLst/>
          </a:blip>
          <a:stretch>
            <a:fillRect/>
          </a:stretch>
        </p:blipFill>
        <p:spPr>
          <a:xfrm>
            <a:off x="4452392" y="4790838"/>
            <a:ext cx="5275808" cy="2109817"/>
          </a:xfrm>
          <a:prstGeom prst="rect">
            <a:avLst/>
          </a:prstGeom>
          <a:ln w="12700">
            <a:miter lim="400000"/>
          </a:ln>
        </p:spPr>
      </p:pic>
      <p:sp>
        <p:nvSpPr>
          <p:cNvPr id="106" name="Shape 106"/>
          <p:cNvSpPr>
            <a:spLocks noGrp="1"/>
          </p:cNvSpPr>
          <p:nvPr>
            <p:ph type="body" sz="half" idx="1"/>
          </p:nvPr>
        </p:nvSpPr>
        <p:spPr>
          <a:xfrm>
            <a:off x="1403190" y="3511391"/>
            <a:ext cx="6834309" cy="1968898"/>
          </a:xfrm>
          <a:prstGeom prst="rect">
            <a:avLst/>
          </a:prstGeom>
        </p:spPr>
        <p:txBody>
          <a:bodyPr>
            <a:noAutofit/>
          </a:bodyPr>
          <a:lstStyle>
            <a:lvl1pPr marL="0" indent="0" algn="ctr">
              <a:lnSpc>
                <a:spcPct val="140000"/>
              </a:lnSpc>
              <a:spcBef>
                <a:spcPts val="0"/>
              </a:spcBef>
              <a:buClrTx/>
              <a:buSzTx/>
              <a:buFontTx/>
              <a:buNone/>
              <a:defRPr sz="1500" spc="5">
                <a:solidFill>
                  <a:schemeClr val="accent6">
                    <a:lumOff val="3137"/>
                  </a:schemeClr>
                </a:solidFill>
                <a:uFill>
                  <a:solidFill>
                    <a:srgbClr val="2B6E95"/>
                  </a:solidFill>
                </a:uFill>
              </a:defRPr>
            </a:lvl1pPr>
            <a:lvl2pPr marL="0" indent="174625" algn="ctr">
              <a:lnSpc>
                <a:spcPct val="140000"/>
              </a:lnSpc>
              <a:spcBef>
                <a:spcPts val="0"/>
              </a:spcBef>
              <a:buClrTx/>
              <a:buSzTx/>
              <a:buFontTx/>
              <a:buNone/>
              <a:defRPr sz="1500" spc="5">
                <a:solidFill>
                  <a:schemeClr val="accent6">
                    <a:lumOff val="3137"/>
                  </a:schemeClr>
                </a:solidFill>
                <a:uFill>
                  <a:solidFill>
                    <a:srgbClr val="2B6E95"/>
                  </a:solidFill>
                </a:uFill>
              </a:defRPr>
            </a:lvl2pPr>
            <a:lvl3pPr marL="0" indent="174625" algn="ctr">
              <a:lnSpc>
                <a:spcPct val="140000"/>
              </a:lnSpc>
              <a:spcBef>
                <a:spcPts val="0"/>
              </a:spcBef>
              <a:buClrTx/>
              <a:buSzTx/>
              <a:buFontTx/>
              <a:buNone/>
              <a:defRPr sz="1500" spc="5">
                <a:solidFill>
                  <a:schemeClr val="accent6">
                    <a:lumOff val="3137"/>
                  </a:schemeClr>
                </a:solidFill>
                <a:uFill>
                  <a:solidFill>
                    <a:srgbClr val="2B6E95"/>
                  </a:solidFill>
                </a:uFill>
              </a:defRPr>
            </a:lvl3pPr>
            <a:lvl4pPr marL="0" indent="174625" algn="ctr">
              <a:lnSpc>
                <a:spcPct val="140000"/>
              </a:lnSpc>
              <a:spcBef>
                <a:spcPts val="0"/>
              </a:spcBef>
              <a:buClrTx/>
              <a:buSzTx/>
              <a:buFontTx/>
              <a:buNone/>
              <a:defRPr sz="1500" spc="5">
                <a:solidFill>
                  <a:schemeClr val="accent6">
                    <a:lumOff val="3137"/>
                  </a:schemeClr>
                </a:solidFill>
                <a:uFill>
                  <a:solidFill>
                    <a:srgbClr val="2B6E95"/>
                  </a:solidFill>
                </a:uFill>
              </a:defRPr>
            </a:lvl4pPr>
            <a:lvl5pPr marL="0" indent="174625" algn="ctr">
              <a:lnSpc>
                <a:spcPct val="140000"/>
              </a:lnSpc>
              <a:spcBef>
                <a:spcPts val="0"/>
              </a:spcBef>
              <a:buClrTx/>
              <a:buSzTx/>
              <a:buFontTx/>
              <a:buNone/>
              <a:defRPr sz="1500" spc="5">
                <a:solidFill>
                  <a:schemeClr val="accent6">
                    <a:lumOff val="3137"/>
                  </a:schemeClr>
                </a:solidFill>
                <a:uFill>
                  <a:solidFill>
                    <a:srgbClr val="2B6E95"/>
                  </a:solidFill>
                </a:uFill>
              </a:defRPr>
            </a:lvl5pPr>
          </a:lstStyle>
          <a:p>
            <a:r>
              <a:t>Body Level One</a:t>
            </a:r>
          </a:p>
          <a:p>
            <a:pPr lvl="1"/>
            <a:r>
              <a:t>Body Level Two</a:t>
            </a:r>
          </a:p>
          <a:p>
            <a:pPr lvl="2"/>
            <a:r>
              <a:t>Body Level Three</a:t>
            </a:r>
          </a:p>
          <a:p>
            <a:pPr lvl="3"/>
            <a:r>
              <a:t>Body Level Four</a:t>
            </a:r>
          </a:p>
          <a:p>
            <a:pPr lvl="4"/>
            <a:r>
              <a:t>Body Level Five</a:t>
            </a:r>
          </a:p>
        </p:txBody>
      </p:sp>
      <p:sp>
        <p:nvSpPr>
          <p:cNvPr id="107" name="Shape 107"/>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Divider - No Conf">
    <p:bg>
      <p:bgPr>
        <a:solidFill>
          <a:srgbClr val="577287"/>
        </a:solidFill>
        <a:effectLst/>
      </p:bgPr>
    </p:bg>
    <p:spTree>
      <p:nvGrpSpPr>
        <p:cNvPr id="1" name=""/>
        <p:cNvGrpSpPr/>
        <p:nvPr/>
      </p:nvGrpSpPr>
      <p:grpSpPr>
        <a:xfrm>
          <a:off x="0" y="0"/>
          <a:ext cx="0" cy="0"/>
          <a:chOff x="0" y="0"/>
          <a:chExt cx="0" cy="0"/>
        </a:xfrm>
      </p:grpSpPr>
      <p:sp>
        <p:nvSpPr>
          <p:cNvPr id="114" name="Shape 114"/>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115" name="Shape 115"/>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116" name="Shape 116"/>
          <p:cNvSpPr>
            <a:spLocks noGrp="1"/>
          </p:cNvSpPr>
          <p:nvPr>
            <p:ph type="title"/>
          </p:nvPr>
        </p:nvSpPr>
        <p:spPr>
          <a:xfrm>
            <a:off x="-6002" y="2353081"/>
            <a:ext cx="9613205" cy="688063"/>
          </a:xfrm>
          <a:prstGeom prst="rect">
            <a:avLst/>
          </a:prstGeom>
          <a:effectLst>
            <a:reflection stA="50000" endPos="40000" dir="5400000" sy="-100000" algn="bl" rotWithShape="0"/>
          </a:effectLst>
        </p:spPr>
        <p:txBody>
          <a:bodyPr/>
          <a:lstStyle>
            <a:lvl1pPr>
              <a:lnSpc>
                <a:spcPct val="100000"/>
              </a:lnSpc>
              <a:defRPr spc="0">
                <a:solidFill>
                  <a:srgbClr val="FFFFFF"/>
                </a:solidFill>
              </a:defRPr>
            </a:lvl1pPr>
          </a:lstStyle>
          <a:p>
            <a:r>
              <a:t>Title Text</a:t>
            </a:r>
          </a:p>
        </p:txBody>
      </p:sp>
      <p:sp>
        <p:nvSpPr>
          <p:cNvPr id="117" name="Shape 117"/>
          <p:cNvSpPr/>
          <p:nvPr/>
        </p:nvSpPr>
        <p:spPr>
          <a:xfrm>
            <a:off x="4292600" y="3187700"/>
            <a:ext cx="1016001" cy="0"/>
          </a:xfrm>
          <a:prstGeom prst="line">
            <a:avLst/>
          </a:prstGeom>
          <a:ln w="50800">
            <a:solidFill>
              <a:schemeClr val="accent4">
                <a:lumOff val="5343"/>
              </a:schemeClr>
            </a:solidFill>
          </a:ln>
        </p:spPr>
        <p:txBody>
          <a:bodyPr lIns="45718" tIns="45718" rIns="45718" bIns="45718"/>
          <a:lstStyle/>
          <a:p>
            <a:pPr algn="ctr">
              <a:spcBef>
                <a:spcPts val="300"/>
              </a:spcBef>
              <a:defRPr spc="0">
                <a:uFillTx/>
                <a:latin typeface="Avenir Heavy"/>
                <a:ea typeface="Avenir Heavy"/>
                <a:cs typeface="Avenir Heavy"/>
                <a:sym typeface="Avenir Heavy"/>
              </a:defRPr>
            </a:pPr>
            <a:endParaRPr/>
          </a:p>
        </p:txBody>
      </p:sp>
      <p:pic>
        <p:nvPicPr>
          <p:cNvPr id="118" name="SB_patterns_RGB_Dots2-White.png"/>
          <p:cNvPicPr>
            <a:picLocks noChangeAspect="1"/>
          </p:cNvPicPr>
          <p:nvPr/>
        </p:nvPicPr>
        <p:blipFill>
          <a:blip r:embed="rId3">
            <a:alphaModFix amt="5028"/>
            <a:extLst/>
          </a:blip>
          <a:stretch>
            <a:fillRect/>
          </a:stretch>
        </p:blipFill>
        <p:spPr>
          <a:xfrm>
            <a:off x="4452392" y="4790838"/>
            <a:ext cx="5275808" cy="2109817"/>
          </a:xfrm>
          <a:prstGeom prst="rect">
            <a:avLst/>
          </a:prstGeom>
          <a:ln w="12700">
            <a:miter lim="400000"/>
          </a:ln>
        </p:spPr>
      </p:pic>
      <p:sp>
        <p:nvSpPr>
          <p:cNvPr id="119" name="Shape 119"/>
          <p:cNvSpPr>
            <a:spLocks noGrp="1"/>
          </p:cNvSpPr>
          <p:nvPr>
            <p:ph type="body" sz="half" idx="1"/>
          </p:nvPr>
        </p:nvSpPr>
        <p:spPr>
          <a:xfrm>
            <a:off x="1403190" y="3511391"/>
            <a:ext cx="6834309" cy="1968898"/>
          </a:xfrm>
          <a:prstGeom prst="rect">
            <a:avLst/>
          </a:prstGeom>
        </p:spPr>
        <p:txBody>
          <a:bodyPr>
            <a:noAutofit/>
          </a:bodyPr>
          <a:lstStyle>
            <a:lvl1pPr marL="0" indent="0" algn="ctr">
              <a:lnSpc>
                <a:spcPct val="140000"/>
              </a:lnSpc>
              <a:spcBef>
                <a:spcPts val="0"/>
              </a:spcBef>
              <a:buClrTx/>
              <a:buSzTx/>
              <a:buFontTx/>
              <a:buNone/>
              <a:defRPr sz="1500" spc="5">
                <a:solidFill>
                  <a:schemeClr val="accent6">
                    <a:lumOff val="3137"/>
                  </a:schemeClr>
                </a:solidFill>
                <a:uFill>
                  <a:solidFill>
                    <a:srgbClr val="2B6E95"/>
                  </a:solidFill>
                </a:uFill>
              </a:defRPr>
            </a:lvl1pPr>
            <a:lvl2pPr marL="0" indent="174625" algn="ctr">
              <a:lnSpc>
                <a:spcPct val="140000"/>
              </a:lnSpc>
              <a:spcBef>
                <a:spcPts val="0"/>
              </a:spcBef>
              <a:buClrTx/>
              <a:buSzTx/>
              <a:buFontTx/>
              <a:buNone/>
              <a:defRPr sz="1500" spc="5">
                <a:solidFill>
                  <a:schemeClr val="accent6">
                    <a:lumOff val="3137"/>
                  </a:schemeClr>
                </a:solidFill>
                <a:uFill>
                  <a:solidFill>
                    <a:srgbClr val="2B6E95"/>
                  </a:solidFill>
                </a:uFill>
              </a:defRPr>
            </a:lvl2pPr>
            <a:lvl3pPr marL="0" indent="174625" algn="ctr">
              <a:lnSpc>
                <a:spcPct val="140000"/>
              </a:lnSpc>
              <a:spcBef>
                <a:spcPts val="0"/>
              </a:spcBef>
              <a:buClrTx/>
              <a:buSzTx/>
              <a:buFontTx/>
              <a:buNone/>
              <a:defRPr sz="1500" spc="5">
                <a:solidFill>
                  <a:schemeClr val="accent6">
                    <a:lumOff val="3137"/>
                  </a:schemeClr>
                </a:solidFill>
                <a:uFill>
                  <a:solidFill>
                    <a:srgbClr val="2B6E95"/>
                  </a:solidFill>
                </a:uFill>
              </a:defRPr>
            </a:lvl3pPr>
            <a:lvl4pPr marL="0" indent="174625" algn="ctr">
              <a:lnSpc>
                <a:spcPct val="140000"/>
              </a:lnSpc>
              <a:spcBef>
                <a:spcPts val="0"/>
              </a:spcBef>
              <a:buClrTx/>
              <a:buSzTx/>
              <a:buFontTx/>
              <a:buNone/>
              <a:defRPr sz="1500" spc="5">
                <a:solidFill>
                  <a:schemeClr val="accent6">
                    <a:lumOff val="3137"/>
                  </a:schemeClr>
                </a:solidFill>
                <a:uFill>
                  <a:solidFill>
                    <a:srgbClr val="2B6E95"/>
                  </a:solidFill>
                </a:uFill>
              </a:defRPr>
            </a:lvl4pPr>
            <a:lvl5pPr marL="0" indent="174625" algn="ctr">
              <a:lnSpc>
                <a:spcPct val="140000"/>
              </a:lnSpc>
              <a:spcBef>
                <a:spcPts val="0"/>
              </a:spcBef>
              <a:buClrTx/>
              <a:buSzTx/>
              <a:buFontTx/>
              <a:buNone/>
              <a:defRPr sz="1500" spc="5">
                <a:solidFill>
                  <a:schemeClr val="accent6">
                    <a:lumOff val="3137"/>
                  </a:schemeClr>
                </a:solidFill>
                <a:uFill>
                  <a:solidFill>
                    <a:srgbClr val="2B6E95"/>
                  </a:solidFill>
                </a:uFill>
              </a:defRPr>
            </a:lvl5pPr>
          </a:lstStyle>
          <a:p>
            <a:r>
              <a:t>Body Level One</a:t>
            </a:r>
          </a:p>
          <a:p>
            <a:pPr lvl="1"/>
            <a:r>
              <a:t>Body Level Two</a:t>
            </a:r>
          </a:p>
          <a:p>
            <a:pPr lvl="2"/>
            <a:r>
              <a:t>Body Level Three</a:t>
            </a:r>
          </a:p>
          <a:p>
            <a:pPr lvl="3"/>
            <a:r>
              <a:t>Body Level Four</a:t>
            </a:r>
          </a:p>
          <a:p>
            <a:pPr lvl="4"/>
            <a:r>
              <a:t>Body Level Five</a:t>
            </a:r>
          </a:p>
        </p:txBody>
      </p:sp>
      <p:sp>
        <p:nvSpPr>
          <p:cNvPr id="120" name="Shape 120"/>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ondary Section Divider - Confidential">
    <p:bg>
      <p:bgPr>
        <a:solidFill>
          <a:schemeClr val="accent6"/>
        </a:solidFill>
        <a:effectLst/>
      </p:bgPr>
    </p:bg>
    <p:spTree>
      <p:nvGrpSpPr>
        <p:cNvPr id="1" name=""/>
        <p:cNvGrpSpPr/>
        <p:nvPr/>
      </p:nvGrpSpPr>
      <p:grpSpPr>
        <a:xfrm>
          <a:off x="0" y="0"/>
          <a:ext cx="0" cy="0"/>
          <a:chOff x="0" y="0"/>
          <a:chExt cx="0" cy="0"/>
        </a:xfrm>
      </p:grpSpPr>
      <p:sp>
        <p:nvSpPr>
          <p:cNvPr id="127" name="Shape 127"/>
          <p:cNvSpPr>
            <a:spLocks noGrp="1"/>
          </p:cNvSpPr>
          <p:nvPr>
            <p:ph type="title"/>
          </p:nvPr>
        </p:nvSpPr>
        <p:spPr>
          <a:xfrm>
            <a:off x="979864" y="2353081"/>
            <a:ext cx="7680961" cy="688063"/>
          </a:xfrm>
          <a:prstGeom prst="rect">
            <a:avLst/>
          </a:prstGeom>
        </p:spPr>
        <p:txBody>
          <a:bodyPr/>
          <a:lstStyle/>
          <a:p>
            <a:r>
              <a:t>Title Text</a:t>
            </a:r>
          </a:p>
        </p:txBody>
      </p:sp>
      <p:sp>
        <p:nvSpPr>
          <p:cNvPr id="128" name="Shape 128"/>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129" name="Shape 129"/>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130" name="Shape 130"/>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131" name="Shape 131"/>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132" name="Shape 132"/>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2"/>
              </a:defRPr>
            </a:lvl1pPr>
          </a:lstStyle>
          <a:p>
            <a:r>
              <a:rPr>
                <a:hlinkClick r:id="rId2"/>
              </a:rPr>
              <a:t>sevenbridges.com</a:t>
            </a:r>
          </a:p>
        </p:txBody>
      </p:sp>
      <p:sp>
        <p:nvSpPr>
          <p:cNvPr id="133" name="Shape 133"/>
          <p:cNvSpPr/>
          <p:nvPr/>
        </p:nvSpPr>
        <p:spPr>
          <a:xfrm>
            <a:off x="4292600" y="3187700"/>
            <a:ext cx="1016001" cy="0"/>
          </a:xfrm>
          <a:prstGeom prst="line">
            <a:avLst/>
          </a:prstGeom>
          <a:ln w="50800">
            <a:solidFill>
              <a:srgbClr val="133050"/>
            </a:solidFill>
          </a:ln>
        </p:spPr>
        <p:txBody>
          <a:bodyPr lIns="45718" tIns="45718" rIns="45718" bIns="45718"/>
          <a:lstStyle/>
          <a:p>
            <a:pPr algn="ctr">
              <a:spcBef>
                <a:spcPts val="300"/>
              </a:spcBef>
              <a:defRPr spc="0">
                <a:uFillTx/>
                <a:latin typeface="Avenir Heavy"/>
                <a:ea typeface="Avenir Heavy"/>
                <a:cs typeface="Avenir Heavy"/>
                <a:sym typeface="Avenir Heavy"/>
              </a:defRPr>
            </a:pPr>
            <a:endParaRPr/>
          </a:p>
        </p:txBody>
      </p:sp>
      <p:sp>
        <p:nvSpPr>
          <p:cNvPr id="134" name="Shape 134"/>
          <p:cNvSpPr>
            <a:spLocks noGrp="1"/>
          </p:cNvSpPr>
          <p:nvPr>
            <p:ph type="body" sz="half" idx="1"/>
          </p:nvPr>
        </p:nvSpPr>
        <p:spPr>
          <a:xfrm>
            <a:off x="942428" y="3512056"/>
            <a:ext cx="7677113" cy="2184134"/>
          </a:xfrm>
          <a:prstGeom prst="rect">
            <a:avLst/>
          </a:prstGeom>
        </p:spPr>
        <p:txBody>
          <a:bodyPr>
            <a:noAutofit/>
          </a:bodyPr>
          <a:lstStyle>
            <a:lvl1pPr marL="0" indent="0" algn="ctr">
              <a:spcBef>
                <a:spcPts val="0"/>
              </a:spcBef>
              <a:buClrTx/>
              <a:buSzTx/>
              <a:buFontTx/>
              <a:buNone/>
              <a:defRPr sz="1500" spc="5">
                <a:solidFill>
                  <a:schemeClr val="accent5"/>
                </a:solidFill>
                <a:uFill>
                  <a:solidFill>
                    <a:srgbClr val="2B6E95"/>
                  </a:solidFill>
                </a:uFill>
              </a:defRPr>
            </a:lvl1pPr>
            <a:lvl2pPr marL="0" indent="174625" algn="ctr">
              <a:spcBef>
                <a:spcPts val="0"/>
              </a:spcBef>
              <a:buClrTx/>
              <a:buSzTx/>
              <a:buFontTx/>
              <a:buNone/>
              <a:defRPr sz="1500" spc="5">
                <a:solidFill>
                  <a:schemeClr val="accent5"/>
                </a:solidFill>
                <a:uFill>
                  <a:solidFill>
                    <a:srgbClr val="2B6E95"/>
                  </a:solidFill>
                </a:uFill>
              </a:defRPr>
            </a:lvl2pPr>
            <a:lvl3pPr marL="0" indent="174625" algn="ctr">
              <a:spcBef>
                <a:spcPts val="0"/>
              </a:spcBef>
              <a:buClrTx/>
              <a:buSzTx/>
              <a:buFontTx/>
              <a:buNone/>
              <a:defRPr sz="1500" spc="5">
                <a:solidFill>
                  <a:schemeClr val="accent5"/>
                </a:solidFill>
                <a:uFill>
                  <a:solidFill>
                    <a:srgbClr val="2B6E95"/>
                  </a:solidFill>
                </a:uFill>
              </a:defRPr>
            </a:lvl3pPr>
            <a:lvl4pPr marL="0" indent="174625" algn="ctr">
              <a:spcBef>
                <a:spcPts val="0"/>
              </a:spcBef>
              <a:buClrTx/>
              <a:buSzTx/>
              <a:buFontTx/>
              <a:buNone/>
              <a:defRPr sz="1500" spc="5">
                <a:solidFill>
                  <a:schemeClr val="accent5"/>
                </a:solidFill>
                <a:uFill>
                  <a:solidFill>
                    <a:srgbClr val="2B6E95"/>
                  </a:solidFill>
                </a:uFill>
              </a:defRPr>
            </a:lvl4pPr>
            <a:lvl5pPr marL="0" indent="174625" algn="ctr">
              <a:spcBef>
                <a:spcPts val="0"/>
              </a:spcBef>
              <a:buClrTx/>
              <a:buSzTx/>
              <a:buFontTx/>
              <a:buNone/>
              <a:defRPr sz="1500" spc="5">
                <a:solidFill>
                  <a:schemeClr val="accent5"/>
                </a:solidFill>
                <a:uFill>
                  <a:solidFill>
                    <a:srgbClr val="2B6E95"/>
                  </a:solidFill>
                </a:uFill>
              </a:defRPr>
            </a:lvl5pPr>
          </a:lstStyle>
          <a:p>
            <a:r>
              <a:t>Body Level One</a:t>
            </a:r>
          </a:p>
          <a:p>
            <a:pPr lvl="1"/>
            <a:r>
              <a:t>Body Level Two</a:t>
            </a:r>
          </a:p>
          <a:p>
            <a:pPr lvl="2"/>
            <a:r>
              <a:t>Body Level Three</a:t>
            </a:r>
          </a:p>
          <a:p>
            <a:pPr lvl="3"/>
            <a:r>
              <a:t>Body Level Four</a:t>
            </a:r>
          </a:p>
          <a:p>
            <a:pPr lvl="4"/>
            <a:r>
              <a:t>Body Level Five</a:t>
            </a:r>
          </a:p>
        </p:txBody>
      </p:sp>
      <p:sp>
        <p:nvSpPr>
          <p:cNvPr id="135" name="Shape 135"/>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hyperlink" Target="http://sevenbridges.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6437660"/>
            <a:ext cx="9601200" cy="425332"/>
          </a:xfrm>
          <a:prstGeom prst="rect">
            <a:avLst/>
          </a:prstGeom>
          <a:solidFill>
            <a:srgbClr val="133050"/>
          </a:solidFill>
          <a:ln w="12700">
            <a:miter lim="400000"/>
          </a:ln>
        </p:spPr>
        <p:txBody>
          <a:bodyPr lIns="0" tIns="0" rIns="0" bIns="0"/>
          <a:lstStyle/>
          <a:p>
            <a:pPr algn="ctr">
              <a:defRPr sz="900" b="1" spc="0">
                <a:solidFill>
                  <a:srgbClr val="000000"/>
                </a:solidFill>
                <a:uFillTx/>
                <a:latin typeface="+mj-lt"/>
                <a:ea typeface="+mj-ea"/>
                <a:cs typeface="+mj-cs"/>
                <a:sym typeface="Helvetica"/>
              </a:defRPr>
            </a:pPr>
            <a:endParaRPr/>
          </a:p>
        </p:txBody>
      </p:sp>
      <p:sp>
        <p:nvSpPr>
          <p:cNvPr id="3" name="Shape 3"/>
          <p:cNvSpPr>
            <a:spLocks noGrp="1"/>
          </p:cNvSpPr>
          <p:nvPr>
            <p:ph type="body" idx="1"/>
          </p:nvPr>
        </p:nvSpPr>
        <p:spPr>
          <a:xfrm>
            <a:off x="457199" y="1255454"/>
            <a:ext cx="8686802" cy="492595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2pPr marL="499382" indent="-232681"/>
            <a:lvl3pPr marL="763359" indent="-220434"/>
            <a:lvl4pPr marL="947057" indent="-232682"/>
            <a:lvl5pPr marL="1211034" indent="-220434"/>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title"/>
          </p:nvPr>
        </p:nvSpPr>
        <p:spPr>
          <a:xfrm>
            <a:off x="457199" y="580988"/>
            <a:ext cx="8686802" cy="6823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r>
              <a:t>Title Text</a:t>
            </a:r>
          </a:p>
        </p:txBody>
      </p:sp>
      <p:sp>
        <p:nvSpPr>
          <p:cNvPr id="5" name="Shape 5"/>
          <p:cNvSpPr/>
          <p:nvPr/>
        </p:nvSpPr>
        <p:spPr>
          <a:xfrm>
            <a:off x="468458" y="6574125"/>
            <a:ext cx="1159892"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spc="3"/>
            </a:lvl1pPr>
          </a:lstStyle>
          <a:p>
            <a:r>
              <a:t>© 2016 Seven Bridges</a:t>
            </a:r>
          </a:p>
        </p:txBody>
      </p:sp>
      <p:sp>
        <p:nvSpPr>
          <p:cNvPr id="6" name="Shape 6"/>
          <p:cNvSpPr/>
          <p:nvPr/>
        </p:nvSpPr>
        <p:spPr>
          <a:xfrm>
            <a:off x="7893019" y="6574125"/>
            <a:ext cx="1237862"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marL="134937" indent="-134937" algn="r">
              <a:lnSpc>
                <a:spcPts val="2100"/>
              </a:lnSpc>
              <a:defRPr sz="900" spc="3">
                <a:hlinkClick r:id="rId33"/>
              </a:defRPr>
            </a:lvl1pPr>
          </a:lstStyle>
          <a:p>
            <a:r>
              <a:rPr>
                <a:hlinkClick r:id="rId33"/>
              </a:rPr>
              <a:t>sevenbridges.com</a:t>
            </a:r>
          </a:p>
        </p:txBody>
      </p:sp>
      <p:sp>
        <p:nvSpPr>
          <p:cNvPr id="7" name="Shape 7"/>
          <p:cNvSpPr/>
          <p:nvPr/>
        </p:nvSpPr>
        <p:spPr>
          <a:xfrm>
            <a:off x="8203466" y="267491"/>
            <a:ext cx="1010363" cy="152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900" spc="57">
                <a:latin typeface="Avenir Medium"/>
                <a:ea typeface="Avenir Medium"/>
                <a:cs typeface="Avenir Medium"/>
                <a:sym typeface="Avenir Medium"/>
              </a:defRPr>
            </a:lvl1pPr>
          </a:lstStyle>
          <a:p>
            <a:r>
              <a:t>CONFIDENTIAL</a:t>
            </a:r>
          </a:p>
        </p:txBody>
      </p:sp>
      <p:sp>
        <p:nvSpPr>
          <p:cNvPr id="8" name="Shape 8"/>
          <p:cNvSpPr/>
          <p:nvPr/>
        </p:nvSpPr>
        <p:spPr>
          <a:xfrm>
            <a:off x="8077017" y="19521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9" name="Shape 9"/>
          <p:cNvSpPr/>
          <p:nvPr/>
        </p:nvSpPr>
        <p:spPr>
          <a:xfrm>
            <a:off x="8077017" y="492165"/>
            <a:ext cx="1237862" cy="3"/>
          </a:xfrm>
          <a:prstGeom prst="line">
            <a:avLst/>
          </a:prstGeom>
          <a:ln w="6350">
            <a:solidFill>
              <a:srgbClr val="D9D9D9"/>
            </a:solidFill>
          </a:ln>
        </p:spPr>
        <p:txBody>
          <a:bodyPr lIns="45718" tIns="45718" rIns="45718" bIns="45718"/>
          <a:lstStyle/>
          <a:p>
            <a:pPr algn="ctr">
              <a:defRPr sz="900" b="1" spc="0">
                <a:solidFill>
                  <a:srgbClr val="133050"/>
                </a:solidFill>
                <a:uFillTx/>
                <a:latin typeface="+mj-lt"/>
                <a:ea typeface="+mj-ea"/>
                <a:cs typeface="+mj-cs"/>
                <a:sym typeface="Helvetica"/>
              </a:defRPr>
            </a:pPr>
            <a:endParaRPr/>
          </a:p>
        </p:txBody>
      </p:sp>
      <p:sp>
        <p:nvSpPr>
          <p:cNvPr id="10" name="Shape 10"/>
          <p:cNvSpPr>
            <a:spLocks noGrp="1"/>
          </p:cNvSpPr>
          <p:nvPr>
            <p:ph type="sldNum" sz="quarter" idx="2"/>
          </p:nvPr>
        </p:nvSpPr>
        <p:spPr>
          <a:xfrm>
            <a:off x="4672965" y="6500068"/>
            <a:ext cx="139838" cy="139701"/>
          </a:xfrm>
          <a:prstGeom prst="rect">
            <a:avLst/>
          </a:prstGeom>
          <a:ln w="12700">
            <a:miter lim="400000"/>
          </a:ln>
        </p:spPr>
        <p:txBody>
          <a:bodyPr wrap="none" lIns="0" tIns="0" rIns="0" bIns="0" anchor="ctr">
            <a:spAutoFit/>
          </a:bodyPr>
          <a:lstStyle>
            <a:lvl1pPr algn="ctr">
              <a:defRPr sz="900" spc="0">
                <a:solidFill>
                  <a:srgbClr val="133050"/>
                </a:solidFill>
                <a:uFillTx/>
                <a:latin typeface="+mj-lt"/>
                <a:ea typeface="+mj-ea"/>
                <a:cs typeface="+mj-cs"/>
                <a:sym typeface="Helvetica"/>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ransition spd="med"/>
  <p:txStyles>
    <p:titleStyle>
      <a:lvl1pPr marL="0" marR="0" indent="0" algn="ctr" defTabSz="457200" rtl="0" latinLnBrk="0">
        <a:lnSpc>
          <a:spcPct val="130000"/>
        </a:lnSpc>
        <a:spcBef>
          <a:spcPts val="0"/>
        </a:spcBef>
        <a:spcAft>
          <a:spcPts val="0"/>
        </a:spcAft>
        <a:buClrTx/>
        <a:buSzTx/>
        <a:buFontTx/>
        <a:buNone/>
        <a:tabLst/>
        <a:defRPr sz="2300" b="0" i="0" u="none" strike="noStrike" cap="all" spc="0" baseline="0">
          <a:ln>
            <a:noFill/>
          </a:ln>
          <a:solidFill>
            <a:srgbClr val="133050"/>
          </a:solidFill>
          <a:uFillTx/>
          <a:latin typeface="+mn-lt"/>
          <a:ea typeface="+mn-ea"/>
          <a:cs typeface="+mn-cs"/>
          <a:sym typeface="Avenir Black"/>
        </a:defRPr>
      </a:lvl1pPr>
      <a:lvl2pPr marL="0" marR="0" indent="0" algn="ctr" defTabSz="457200" rtl="0" latinLnBrk="0">
        <a:lnSpc>
          <a:spcPct val="130000"/>
        </a:lnSpc>
        <a:spcBef>
          <a:spcPts val="0"/>
        </a:spcBef>
        <a:spcAft>
          <a:spcPts val="0"/>
        </a:spcAft>
        <a:buClrTx/>
        <a:buSzTx/>
        <a:buFontTx/>
        <a:buNone/>
        <a:tabLst/>
        <a:defRPr sz="2300" b="0" i="0" u="none" strike="noStrike" cap="all" spc="0" baseline="0">
          <a:ln>
            <a:noFill/>
          </a:ln>
          <a:solidFill>
            <a:srgbClr val="133050"/>
          </a:solidFill>
          <a:uFillTx/>
          <a:latin typeface="+mn-lt"/>
          <a:ea typeface="+mn-ea"/>
          <a:cs typeface="+mn-cs"/>
          <a:sym typeface="Avenir Black"/>
        </a:defRPr>
      </a:lvl2pPr>
      <a:lvl3pPr marL="0" marR="0" indent="0" algn="ctr" defTabSz="457200" rtl="0" latinLnBrk="0">
        <a:lnSpc>
          <a:spcPct val="130000"/>
        </a:lnSpc>
        <a:spcBef>
          <a:spcPts val="0"/>
        </a:spcBef>
        <a:spcAft>
          <a:spcPts val="0"/>
        </a:spcAft>
        <a:buClrTx/>
        <a:buSzTx/>
        <a:buFontTx/>
        <a:buNone/>
        <a:tabLst/>
        <a:defRPr sz="2300" b="0" i="0" u="none" strike="noStrike" cap="all" spc="0" baseline="0">
          <a:ln>
            <a:noFill/>
          </a:ln>
          <a:solidFill>
            <a:srgbClr val="133050"/>
          </a:solidFill>
          <a:uFillTx/>
          <a:latin typeface="+mn-lt"/>
          <a:ea typeface="+mn-ea"/>
          <a:cs typeface="+mn-cs"/>
          <a:sym typeface="Avenir Black"/>
        </a:defRPr>
      </a:lvl3pPr>
      <a:lvl4pPr marL="0" marR="0" indent="0" algn="ctr" defTabSz="457200" rtl="0" latinLnBrk="0">
        <a:lnSpc>
          <a:spcPct val="130000"/>
        </a:lnSpc>
        <a:spcBef>
          <a:spcPts val="0"/>
        </a:spcBef>
        <a:spcAft>
          <a:spcPts val="0"/>
        </a:spcAft>
        <a:buClrTx/>
        <a:buSzTx/>
        <a:buFontTx/>
        <a:buNone/>
        <a:tabLst/>
        <a:defRPr sz="2300" b="0" i="0" u="none" strike="noStrike" cap="all" spc="0" baseline="0">
          <a:ln>
            <a:noFill/>
          </a:ln>
          <a:solidFill>
            <a:srgbClr val="133050"/>
          </a:solidFill>
          <a:uFillTx/>
          <a:latin typeface="+mn-lt"/>
          <a:ea typeface="+mn-ea"/>
          <a:cs typeface="+mn-cs"/>
          <a:sym typeface="Avenir Black"/>
        </a:defRPr>
      </a:lvl4pPr>
      <a:lvl5pPr marL="0" marR="0" indent="0" algn="ctr" defTabSz="457200" rtl="0" latinLnBrk="0">
        <a:lnSpc>
          <a:spcPct val="130000"/>
        </a:lnSpc>
        <a:spcBef>
          <a:spcPts val="0"/>
        </a:spcBef>
        <a:spcAft>
          <a:spcPts val="0"/>
        </a:spcAft>
        <a:buClrTx/>
        <a:buSzTx/>
        <a:buFontTx/>
        <a:buNone/>
        <a:tabLst/>
        <a:defRPr sz="2300" b="0" i="0" u="none" strike="noStrike" cap="all" spc="0" baseline="0">
          <a:ln>
            <a:noFill/>
          </a:ln>
          <a:solidFill>
            <a:srgbClr val="133050"/>
          </a:solidFill>
          <a:uFillTx/>
          <a:latin typeface="+mn-lt"/>
          <a:ea typeface="+mn-ea"/>
          <a:cs typeface="+mn-cs"/>
          <a:sym typeface="Avenir Black"/>
        </a:defRPr>
      </a:lvl5pPr>
      <a:lvl6pPr marL="248741" marR="0" indent="-248741" algn="ctr" defTabSz="457200" rtl="0" latinLnBrk="0">
        <a:lnSpc>
          <a:spcPct val="130000"/>
        </a:lnSpc>
        <a:spcBef>
          <a:spcPts val="0"/>
        </a:spcBef>
        <a:spcAft>
          <a:spcPts val="0"/>
        </a:spcAft>
        <a:buClrTx/>
        <a:buSzPct val="100000"/>
        <a:buFontTx/>
        <a:buChar char="-"/>
        <a:tabLst/>
        <a:defRPr sz="2300" b="0" i="0" u="none" strike="noStrike" cap="all" spc="0" baseline="0">
          <a:ln>
            <a:noFill/>
          </a:ln>
          <a:solidFill>
            <a:srgbClr val="133050"/>
          </a:solidFill>
          <a:uFillTx/>
          <a:latin typeface="+mn-lt"/>
          <a:ea typeface="+mn-ea"/>
          <a:cs typeface="+mn-cs"/>
          <a:sym typeface="Avenir Black"/>
        </a:defRPr>
      </a:lvl6pPr>
      <a:lvl7pPr marL="248741" marR="0" indent="-248741" algn="ctr" defTabSz="457200" rtl="0" latinLnBrk="0">
        <a:lnSpc>
          <a:spcPct val="130000"/>
        </a:lnSpc>
        <a:spcBef>
          <a:spcPts val="0"/>
        </a:spcBef>
        <a:spcAft>
          <a:spcPts val="0"/>
        </a:spcAft>
        <a:buClrTx/>
        <a:buSzPct val="100000"/>
        <a:buFontTx/>
        <a:buChar char="-"/>
        <a:tabLst/>
        <a:defRPr sz="2300" b="0" i="0" u="none" strike="noStrike" cap="all" spc="0" baseline="0">
          <a:ln>
            <a:noFill/>
          </a:ln>
          <a:solidFill>
            <a:srgbClr val="133050"/>
          </a:solidFill>
          <a:uFillTx/>
          <a:latin typeface="+mn-lt"/>
          <a:ea typeface="+mn-ea"/>
          <a:cs typeface="+mn-cs"/>
          <a:sym typeface="Avenir Black"/>
        </a:defRPr>
      </a:lvl7pPr>
      <a:lvl8pPr marL="248741" marR="0" indent="-248741" algn="ctr" defTabSz="457200" rtl="0" latinLnBrk="0">
        <a:lnSpc>
          <a:spcPct val="130000"/>
        </a:lnSpc>
        <a:spcBef>
          <a:spcPts val="0"/>
        </a:spcBef>
        <a:spcAft>
          <a:spcPts val="0"/>
        </a:spcAft>
        <a:buClrTx/>
        <a:buSzPct val="100000"/>
        <a:buFontTx/>
        <a:buChar char="-"/>
        <a:tabLst/>
        <a:defRPr sz="2300" b="0" i="0" u="none" strike="noStrike" cap="all" spc="0" baseline="0">
          <a:ln>
            <a:noFill/>
          </a:ln>
          <a:solidFill>
            <a:srgbClr val="133050"/>
          </a:solidFill>
          <a:uFillTx/>
          <a:latin typeface="+mn-lt"/>
          <a:ea typeface="+mn-ea"/>
          <a:cs typeface="+mn-cs"/>
          <a:sym typeface="Avenir Black"/>
        </a:defRPr>
      </a:lvl8pPr>
      <a:lvl9pPr marL="248741" marR="0" indent="-248741" algn="ctr" defTabSz="457200" rtl="0" latinLnBrk="0">
        <a:lnSpc>
          <a:spcPct val="130000"/>
        </a:lnSpc>
        <a:spcBef>
          <a:spcPts val="0"/>
        </a:spcBef>
        <a:spcAft>
          <a:spcPts val="0"/>
        </a:spcAft>
        <a:buClrTx/>
        <a:buSzPct val="100000"/>
        <a:buFontTx/>
        <a:buChar char="-"/>
        <a:tabLst/>
        <a:defRPr sz="2300" b="0" i="0" u="none" strike="noStrike" cap="all" spc="0" baseline="0">
          <a:ln>
            <a:noFill/>
          </a:ln>
          <a:solidFill>
            <a:srgbClr val="133050"/>
          </a:solidFill>
          <a:uFillTx/>
          <a:latin typeface="+mn-lt"/>
          <a:ea typeface="+mn-ea"/>
          <a:cs typeface="+mn-cs"/>
          <a:sym typeface="Avenir Black"/>
        </a:defRPr>
      </a:lvl9pPr>
    </p:titleStyle>
    <p:bodyStyle>
      <a:lvl1pPr marL="232681" marR="0" indent="-232681"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1pPr>
      <a:lvl2pPr marL="470296" marR="0" indent="-203596"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2pPr>
      <a:lvl3pPr marL="735805" marR="0" indent="-192880"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3pPr>
      <a:lvl4pPr marL="917971" marR="0" indent="-203596"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4pPr>
      <a:lvl5pPr marL="1183480" marR="0" indent="-192880"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5pPr>
      <a:lvl6pPr marL="1294407" marR="0" indent="-151407"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6pPr>
      <a:lvl7pPr marL="1751607" marR="0" indent="-151407"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7pPr>
      <a:lvl8pPr marL="2208807" marR="0" indent="-151407"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8pPr>
      <a:lvl9pPr marL="2666007" marR="0" indent="-151407" algn="l" defTabSz="914400" rtl="0" latinLnBrk="0">
        <a:lnSpc>
          <a:spcPct val="100000"/>
        </a:lnSpc>
        <a:spcBef>
          <a:spcPts val="500"/>
        </a:spcBef>
        <a:spcAft>
          <a:spcPts val="0"/>
        </a:spcAft>
        <a:buClr>
          <a:srgbClr val="4A4A4A"/>
        </a:buClr>
        <a:buSzPct val="100000"/>
        <a:buFont typeface="Wingdings"/>
        <a:buChar char="-"/>
        <a:tabLst/>
        <a:defRPr sz="1400" b="0" i="0" u="none" strike="noStrike" cap="none" spc="0" baseline="0">
          <a:ln>
            <a:noFill/>
          </a:ln>
          <a:solidFill>
            <a:srgbClr val="133050"/>
          </a:solidFill>
          <a:uFillTx/>
          <a:latin typeface="Avenir Medium"/>
          <a:ea typeface="Avenir Medium"/>
          <a:cs typeface="Avenir Medium"/>
          <a:sym typeface="Avenir Medium"/>
        </a:defRPr>
      </a:lvl9pPr>
    </p:bodyStyle>
    <p:otherStyle>
      <a:lvl1pPr marL="0" marR="0" indent="0" algn="ctr" defTabSz="91440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a:defRPr>
      </a:lvl1pPr>
      <a:lvl2pPr marL="0" marR="0" indent="0" algn="ctr" defTabSz="91440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a:defRPr>
      </a:lvl2pPr>
      <a:lvl3pPr marL="0" marR="0" indent="0" algn="ctr" defTabSz="91440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a:defRPr>
      </a:lvl3pPr>
      <a:lvl4pPr marL="0" marR="0" indent="0" algn="ctr" defTabSz="91440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a:defRPr>
      </a:lvl4pPr>
      <a:lvl5pPr marL="0" marR="0" indent="0" algn="ctr" defTabSz="91440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a:defRPr>
      </a:lvl5pPr>
      <a:lvl6pPr marL="97333" marR="0" indent="-97333" algn="ctr" defTabSz="914400" latinLnBrk="0">
        <a:lnSpc>
          <a:spcPct val="100000"/>
        </a:lnSpc>
        <a:spcBef>
          <a:spcPts val="0"/>
        </a:spcBef>
        <a:spcAft>
          <a:spcPts val="0"/>
        </a:spcAft>
        <a:buClrTx/>
        <a:buSzPct val="100000"/>
        <a:buFontTx/>
        <a:buChar char="-"/>
        <a:tabLst/>
        <a:defRPr sz="900" b="0" i="0" u="none" strike="noStrike" cap="none" spc="0" baseline="0">
          <a:ln>
            <a:noFill/>
          </a:ln>
          <a:solidFill>
            <a:schemeClr val="tx1"/>
          </a:solidFill>
          <a:uFillTx/>
          <a:latin typeface="+mn-lt"/>
          <a:ea typeface="+mn-ea"/>
          <a:cs typeface="+mn-cs"/>
          <a:sym typeface="Helvetica"/>
        </a:defRPr>
      </a:lvl6pPr>
      <a:lvl7pPr marL="97333" marR="0" indent="-97333" algn="ctr" defTabSz="914400" latinLnBrk="0">
        <a:lnSpc>
          <a:spcPct val="100000"/>
        </a:lnSpc>
        <a:spcBef>
          <a:spcPts val="0"/>
        </a:spcBef>
        <a:spcAft>
          <a:spcPts val="0"/>
        </a:spcAft>
        <a:buClrTx/>
        <a:buSzPct val="100000"/>
        <a:buFontTx/>
        <a:buChar char="-"/>
        <a:tabLst/>
        <a:defRPr sz="900" b="0" i="0" u="none" strike="noStrike" cap="none" spc="0" baseline="0">
          <a:ln>
            <a:noFill/>
          </a:ln>
          <a:solidFill>
            <a:schemeClr val="tx1"/>
          </a:solidFill>
          <a:uFillTx/>
          <a:latin typeface="+mn-lt"/>
          <a:ea typeface="+mn-ea"/>
          <a:cs typeface="+mn-cs"/>
          <a:sym typeface="Helvetica"/>
        </a:defRPr>
      </a:lvl7pPr>
      <a:lvl8pPr marL="97333" marR="0" indent="-97333" algn="ctr" defTabSz="914400" latinLnBrk="0">
        <a:lnSpc>
          <a:spcPct val="100000"/>
        </a:lnSpc>
        <a:spcBef>
          <a:spcPts val="0"/>
        </a:spcBef>
        <a:spcAft>
          <a:spcPts val="0"/>
        </a:spcAft>
        <a:buClrTx/>
        <a:buSzPct val="100000"/>
        <a:buFontTx/>
        <a:buChar char="-"/>
        <a:tabLst/>
        <a:defRPr sz="900" b="0" i="0" u="none" strike="noStrike" cap="none" spc="0" baseline="0">
          <a:ln>
            <a:noFill/>
          </a:ln>
          <a:solidFill>
            <a:schemeClr val="tx1"/>
          </a:solidFill>
          <a:uFillTx/>
          <a:latin typeface="+mn-lt"/>
          <a:ea typeface="+mn-ea"/>
          <a:cs typeface="+mn-cs"/>
          <a:sym typeface="Helvetica"/>
        </a:defRPr>
      </a:lvl8pPr>
      <a:lvl9pPr marL="97333" marR="0" indent="-97333" algn="ctr" defTabSz="914400" latinLnBrk="0">
        <a:lnSpc>
          <a:spcPct val="100000"/>
        </a:lnSpc>
        <a:spcBef>
          <a:spcPts val="0"/>
        </a:spcBef>
        <a:spcAft>
          <a:spcPts val="0"/>
        </a:spcAft>
        <a:buClrTx/>
        <a:buSzPct val="100000"/>
        <a:buFontTx/>
        <a:buChar char="-"/>
        <a:tabLst/>
        <a:defRPr sz="9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comments" Target="../comments/commen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6.xml"/><Relationship Id="rId7" Type="http://schemas.openxmlformats.org/officeDocument/2006/relationships/image" Target="../media/image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ndex.php?curid=15027555"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3" name="Shape 473"/>
          <p:cNvSpPr>
            <a:spLocks noGrp="1"/>
          </p:cNvSpPr>
          <p:nvPr>
            <p:ph type="title"/>
          </p:nvPr>
        </p:nvSpPr>
        <p:spPr>
          <a:prstGeom prst="rect">
            <a:avLst/>
          </a:prstGeom>
        </p:spPr>
        <p:txBody>
          <a:bodyPr/>
          <a:lstStyle>
            <a:lvl1pPr>
              <a:defRPr sz="2800"/>
            </a:lvl1pPr>
          </a:lstStyle>
          <a:p>
            <a:r>
              <a:t>leveling the playing field for cancer genomics</a:t>
            </a:r>
          </a:p>
        </p:txBody>
      </p:sp>
      <p:sp>
        <p:nvSpPr>
          <p:cNvPr id="474" name="Shape 474"/>
          <p:cNvSpPr/>
          <p:nvPr/>
        </p:nvSpPr>
        <p:spPr>
          <a:xfrm>
            <a:off x="2127798" y="5005200"/>
            <a:ext cx="5604386" cy="99181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ctr" defTabSz="457200">
              <a:defRPr sz="2200" spc="0">
                <a:solidFill>
                  <a:srgbClr val="FFFFFF"/>
                </a:solidFill>
                <a:uFillTx/>
              </a:defRPr>
            </a:pPr>
            <a:r>
              <a:t>Jack DiGiovanna, PhD</a:t>
            </a:r>
          </a:p>
          <a:p>
            <a:pPr algn="ctr" defTabSz="457200">
              <a:defRPr sz="1600" spc="0">
                <a:solidFill>
                  <a:srgbClr val="FFFFFF"/>
                </a:solidFill>
                <a:uFillTx/>
              </a:defRPr>
            </a:pPr>
            <a:r>
              <a:t>22 September 2016</a:t>
            </a:r>
          </a:p>
        </p:txBody>
      </p:sp>
      <p:pic>
        <p:nvPicPr>
          <p:cNvPr id="475" name="pasted-image.pdf"/>
          <p:cNvPicPr>
            <a:picLocks noChangeAspect="1"/>
          </p:cNvPicPr>
          <p:nvPr/>
        </p:nvPicPr>
        <p:blipFill>
          <a:blip r:embed="rId2">
            <a:extLst/>
          </a:blip>
          <a:stretch>
            <a:fillRect/>
          </a:stretch>
        </p:blipFill>
        <p:spPr>
          <a:xfrm>
            <a:off x="2008677" y="5858473"/>
            <a:ext cx="677334" cy="677335"/>
          </a:xfrm>
          <a:prstGeom prst="rect">
            <a:avLst/>
          </a:prstGeom>
          <a:ln w="12700">
            <a:miter lim="400000"/>
          </a:ln>
        </p:spPr>
      </p:pic>
      <p:sp>
        <p:nvSpPr>
          <p:cNvPr id="476" name="Shape 476"/>
          <p:cNvSpPr/>
          <p:nvPr/>
        </p:nvSpPr>
        <p:spPr>
          <a:xfrm>
            <a:off x="2736412" y="6045949"/>
            <a:ext cx="4387157" cy="279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57200">
              <a:defRPr sz="1600" spc="0">
                <a:solidFill>
                  <a:srgbClr val="F5F5F5"/>
                </a:solidFill>
                <a:uFillTx/>
                <a:latin typeface="Avenir Medium"/>
                <a:ea typeface="Avenir Medium"/>
                <a:cs typeface="Avenir Medium"/>
                <a:sym typeface="Avenir Medium"/>
              </a:defRPr>
            </a:pPr>
            <a:r>
              <a:t>Join the Conversation </a:t>
            </a:r>
            <a:r>
              <a:rPr>
                <a:solidFill>
                  <a:srgbClr val="FFFFFF"/>
                </a:solidFill>
              </a:rPr>
              <a:t>#WolframDataSummit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p:cNvSpPr>
          <p:nvPr>
            <p:ph type="body" sz="half" idx="1"/>
          </p:nvPr>
        </p:nvSpPr>
        <p:spPr>
          <a:xfrm>
            <a:off x="558799" y="1115754"/>
            <a:ext cx="8425402" cy="2862316"/>
          </a:xfrm>
          <a:prstGeom prst="rect">
            <a:avLst/>
          </a:prstGeom>
        </p:spPr>
        <p:txBody>
          <a:bodyPr anchor="ctr">
            <a:noAutofit/>
          </a:bodyPr>
          <a:lstStyle/>
          <a:p>
            <a:pPr marL="0" indent="0" algn="ctr">
              <a:spcBef>
                <a:spcPts val="1600"/>
              </a:spcBef>
              <a:buSzTx/>
              <a:buNone/>
              <a:defRPr sz="1800" spc="6">
                <a:solidFill>
                  <a:schemeClr val="accent5"/>
                </a:solidFill>
                <a:uFill>
                  <a:solidFill>
                    <a:srgbClr val="2B6E95"/>
                  </a:solidFill>
                </a:uFill>
              </a:defRPr>
            </a:pPr>
            <a:r>
              <a:t>The mission was a</a:t>
            </a:r>
            <a:r>
              <a:rPr>
                <a:latin typeface="+mn-lt"/>
                <a:ea typeface="+mn-ea"/>
                <a:cs typeface="+mn-cs"/>
                <a:sym typeface="Avenir Black"/>
              </a:rPr>
              <a:t> “comprehensive and coordinated </a:t>
            </a:r>
            <a:r>
              <a:t>effort to </a:t>
            </a:r>
            <a:r>
              <a:rPr>
                <a:latin typeface="+mn-lt"/>
                <a:ea typeface="+mn-ea"/>
                <a:cs typeface="+mn-cs"/>
                <a:sym typeface="Avenir Black"/>
              </a:rPr>
              <a:t>accelerate the understanding </a:t>
            </a:r>
            <a:r>
              <a:t>of the molecular basis of </a:t>
            </a:r>
            <a:r>
              <a:rPr>
                <a:latin typeface="+mn-lt"/>
                <a:ea typeface="+mn-ea"/>
                <a:cs typeface="+mn-cs"/>
                <a:sym typeface="Avenir Black"/>
              </a:rPr>
              <a:t>cancer </a:t>
            </a:r>
            <a:r>
              <a:t>through the application of </a:t>
            </a:r>
            <a:r>
              <a:rPr>
                <a:latin typeface="+mn-lt"/>
                <a:ea typeface="+mn-ea"/>
                <a:cs typeface="+mn-cs"/>
                <a:sym typeface="Avenir Black"/>
              </a:rPr>
              <a:t>genome analysis technologies</a:t>
            </a:r>
            <a:r>
              <a:t>, including large-scale genome sequencing.”</a:t>
            </a:r>
          </a:p>
          <a:p>
            <a:pPr marL="0" indent="0" algn="ctr">
              <a:spcBef>
                <a:spcPts val="1600"/>
              </a:spcBef>
              <a:buSzTx/>
              <a:buNone/>
              <a:defRPr sz="1800" spc="6">
                <a:solidFill>
                  <a:schemeClr val="accent5"/>
                </a:solidFill>
                <a:uFill>
                  <a:solidFill>
                    <a:srgbClr val="2B6E95"/>
                  </a:solidFill>
                </a:uFill>
              </a:defRPr>
            </a:pPr>
            <a:endParaRPr/>
          </a:p>
          <a:p>
            <a:pPr marL="0" indent="0">
              <a:spcBef>
                <a:spcPts val="1600"/>
              </a:spcBef>
              <a:buSzTx/>
              <a:buNone/>
              <a:defRPr sz="1800" spc="6">
                <a:solidFill>
                  <a:schemeClr val="accent5"/>
                </a:solidFill>
                <a:uFill>
                  <a:solidFill>
                    <a:srgbClr val="2B6E95"/>
                  </a:solidFill>
                </a:uFill>
              </a:defRPr>
            </a:pPr>
            <a:r>
              <a:t>Eventually &gt;11,300 patients (</a:t>
            </a:r>
            <a:r>
              <a:rPr i="1"/>
              <a:t>cases</a:t>
            </a:r>
            <a:r>
              <a:t>) spanning 33 cancers were collected</a:t>
            </a:r>
          </a:p>
          <a:p>
            <a:pPr marL="0" indent="0">
              <a:spcBef>
                <a:spcPts val="1600"/>
              </a:spcBef>
              <a:buSzTx/>
              <a:buNone/>
              <a:defRPr sz="1800" spc="6">
                <a:solidFill>
                  <a:schemeClr val="accent5"/>
                </a:solidFill>
                <a:uFill>
                  <a:solidFill>
                    <a:srgbClr val="2B6E95"/>
                  </a:solidFill>
                </a:uFill>
              </a:defRPr>
            </a:pPr>
            <a:r>
              <a:t>Thousands of researchers collaborated to create a petabyte scale database</a:t>
            </a:r>
          </a:p>
        </p:txBody>
      </p:sp>
      <p:sp>
        <p:nvSpPr>
          <p:cNvPr id="552" name="Shape 552"/>
          <p:cNvSpPr>
            <a:spLocks noGrp="1"/>
          </p:cNvSpPr>
          <p:nvPr>
            <p:ph type="title"/>
          </p:nvPr>
        </p:nvSpPr>
        <p:spPr>
          <a:xfrm>
            <a:off x="457199" y="270334"/>
            <a:ext cx="8686802" cy="688228"/>
          </a:xfrm>
          <a:prstGeom prst="rect">
            <a:avLst/>
          </a:prstGeom>
        </p:spPr>
        <p:txBody>
          <a:bodyPr/>
          <a:lstStyle/>
          <a:p>
            <a:r>
              <a:t>The cancer genome atlas (TCGA)</a:t>
            </a:r>
          </a:p>
        </p:txBody>
      </p:sp>
      <p:pic>
        <p:nvPicPr>
          <p:cNvPr id="553" name="infograph1-01.png"/>
          <p:cNvPicPr>
            <a:picLocks noChangeAspect="1"/>
          </p:cNvPicPr>
          <p:nvPr/>
        </p:nvPicPr>
        <p:blipFill>
          <a:blip r:embed="rId3">
            <a:extLst/>
          </a:blip>
          <a:stretch>
            <a:fillRect/>
          </a:stretch>
        </p:blipFill>
        <p:spPr>
          <a:xfrm>
            <a:off x="-160508" y="4135262"/>
            <a:ext cx="9973016" cy="2448279"/>
          </a:xfrm>
          <a:prstGeom prst="rect">
            <a:avLst/>
          </a:prstGeom>
          <a:ln w="12700">
            <a:miter lim="400000"/>
          </a:ln>
        </p:spPr>
      </p:pic>
      <p:sp>
        <p:nvSpPr>
          <p:cNvPr id="554" name="Shape 554"/>
          <p:cNvSpPr/>
          <p:nvPr/>
        </p:nvSpPr>
        <p:spPr>
          <a:xfrm>
            <a:off x="4152569" y="2486964"/>
            <a:ext cx="1237862" cy="1"/>
          </a:xfrm>
          <a:prstGeom prst="line">
            <a:avLst/>
          </a:prstGeom>
          <a:ln w="76200">
            <a:solidFill>
              <a:srgbClr val="133050"/>
            </a:solidFill>
          </a:ln>
        </p:spPr>
        <p:txBody>
          <a:bodyPr lIns="45718" tIns="45718" rIns="45718" bIns="45718"/>
          <a:lstStyle/>
          <a:p>
            <a:pPr algn="ctr">
              <a:spcBef>
                <a:spcPts val="300"/>
              </a:spcBef>
              <a:defRPr spc="0">
                <a:uFillTx/>
                <a:latin typeface="Avenir Heavy"/>
                <a:ea typeface="Avenir Heavy"/>
                <a:cs typeface="Avenir Heavy"/>
                <a:sym typeface="Avenir Heavy"/>
              </a:defRPr>
            </a:pPr>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p:cNvSpPr>
          <p:nvPr>
            <p:ph type="body" idx="1"/>
          </p:nvPr>
        </p:nvSpPr>
        <p:spPr>
          <a:xfrm>
            <a:off x="511714" y="987053"/>
            <a:ext cx="6390864" cy="4986883"/>
          </a:xfrm>
          <a:prstGeom prst="rect">
            <a:avLst/>
          </a:prstGeom>
        </p:spPr>
        <p:txBody>
          <a:bodyPr>
            <a:noAutofit/>
          </a:bodyPr>
          <a:lstStyle/>
          <a:p>
            <a:pPr marL="203596" indent="-203596">
              <a:spcBef>
                <a:spcPts val="800"/>
              </a:spcBef>
              <a:defRPr sz="1800">
                <a:solidFill>
                  <a:schemeClr val="accent1">
                    <a:satOff val="-12766"/>
                    <a:lumOff val="14264"/>
                  </a:schemeClr>
                </a:solidFill>
                <a:latin typeface="Avenir Book"/>
                <a:ea typeface="Avenir Book"/>
                <a:cs typeface="Avenir Book"/>
                <a:sym typeface="Avenir Book"/>
              </a:defRPr>
            </a:pPr>
            <a:r>
              <a:rPr>
                <a:latin typeface="Avenir Heavy"/>
                <a:ea typeface="Avenir Heavy"/>
                <a:cs typeface="Avenir Heavy"/>
                <a:sym typeface="Avenir Heavy"/>
              </a:rPr>
              <a:t>Dec 2005: </a:t>
            </a:r>
            <a:r>
              <a:t>NIH launches effort</a:t>
            </a:r>
          </a:p>
          <a:p>
            <a:pPr marL="203596" indent="-203596">
              <a:spcBef>
                <a:spcPts val="800"/>
              </a:spcBef>
              <a:defRPr sz="1800">
                <a:latin typeface="Avenir Book"/>
                <a:ea typeface="Avenir Book"/>
                <a:cs typeface="Avenir Book"/>
                <a:sym typeface="Avenir Book"/>
              </a:defRPr>
            </a:pPr>
            <a:r>
              <a:rPr>
                <a:latin typeface="Avenir Heavy"/>
                <a:ea typeface="Avenir Heavy"/>
                <a:cs typeface="Avenir Heavy"/>
                <a:sym typeface="Avenir Heavy"/>
              </a:rPr>
              <a:t>Nov 2006: </a:t>
            </a:r>
            <a:r>
              <a:t>NHGRI announces funding </a:t>
            </a:r>
            <a:br/>
            <a:r>
              <a:t>for sequencing centers</a:t>
            </a:r>
          </a:p>
          <a:p>
            <a:pPr marL="203596" indent="-203596">
              <a:spcBef>
                <a:spcPts val="800"/>
              </a:spcBef>
              <a:defRPr sz="1800">
                <a:solidFill>
                  <a:schemeClr val="accent1">
                    <a:satOff val="-12766"/>
                    <a:lumOff val="14264"/>
                  </a:schemeClr>
                </a:solidFill>
                <a:latin typeface="Avenir Book"/>
                <a:ea typeface="Avenir Book"/>
                <a:cs typeface="Avenir Book"/>
                <a:sym typeface="Avenir Book"/>
              </a:defRPr>
            </a:pPr>
            <a:r>
              <a:rPr>
                <a:latin typeface="Avenir Heavy"/>
                <a:ea typeface="Avenir Heavy"/>
                <a:cs typeface="Avenir Heavy"/>
                <a:sym typeface="Avenir Heavy"/>
              </a:rPr>
              <a:t>July 2007: </a:t>
            </a:r>
            <a:r>
              <a:t>TCGA awards funds; first data upload</a:t>
            </a:r>
          </a:p>
          <a:p>
            <a:pPr marL="203596" indent="-203596">
              <a:spcBef>
                <a:spcPts val="800"/>
              </a:spcBef>
              <a:defRPr sz="1800">
                <a:latin typeface="Avenir Book"/>
                <a:ea typeface="Avenir Book"/>
                <a:cs typeface="Avenir Book"/>
                <a:sym typeface="Avenir Book"/>
              </a:defRPr>
            </a:pPr>
            <a:r>
              <a:rPr>
                <a:latin typeface="Avenir Heavy"/>
                <a:ea typeface="Avenir Heavy"/>
                <a:cs typeface="Avenir Heavy"/>
                <a:sym typeface="Avenir Heavy"/>
              </a:rPr>
              <a:t>April 2008: </a:t>
            </a:r>
            <a:r>
              <a:t>Revised consents</a:t>
            </a:r>
          </a:p>
          <a:p>
            <a:pPr marL="203596" indent="-203596">
              <a:spcBef>
                <a:spcPts val="800"/>
              </a:spcBef>
              <a:defRPr sz="1800">
                <a:latin typeface="Avenir Book"/>
                <a:ea typeface="Avenir Book"/>
                <a:cs typeface="Avenir Book"/>
                <a:sym typeface="Avenir Book"/>
              </a:defRPr>
            </a:pPr>
            <a:r>
              <a:rPr>
                <a:latin typeface="Avenir Heavy"/>
                <a:ea typeface="Avenir Heavy"/>
                <a:cs typeface="Avenir Heavy"/>
                <a:sym typeface="Avenir Heavy"/>
              </a:rPr>
              <a:t>Sept 2009: </a:t>
            </a:r>
            <a:r>
              <a:t>NIH funds data analysis centers</a:t>
            </a:r>
          </a:p>
          <a:p>
            <a:pPr marL="203596" indent="-203596">
              <a:spcBef>
                <a:spcPts val="800"/>
              </a:spcBef>
              <a:defRPr sz="1800">
                <a:solidFill>
                  <a:schemeClr val="accent1">
                    <a:satOff val="-12766"/>
                    <a:lumOff val="14264"/>
                  </a:schemeClr>
                </a:solidFill>
                <a:latin typeface="Avenir Book"/>
                <a:ea typeface="Avenir Book"/>
                <a:cs typeface="Avenir Book"/>
                <a:sym typeface="Avenir Book"/>
              </a:defRPr>
            </a:pPr>
            <a:r>
              <a:rPr>
                <a:latin typeface="Avenir Heavy"/>
                <a:ea typeface="Avenir Heavy"/>
                <a:cs typeface="Avenir Heavy"/>
                <a:sym typeface="Avenir Heavy"/>
              </a:rPr>
              <a:t>April 2010: </a:t>
            </a:r>
            <a:r>
              <a:t>TCGA identifies novel subtypes of brain cancer</a:t>
            </a:r>
          </a:p>
          <a:p>
            <a:pPr marL="203596" indent="-203596">
              <a:spcBef>
                <a:spcPts val="800"/>
              </a:spcBef>
              <a:defRPr sz="1800">
                <a:latin typeface="Avenir Book"/>
                <a:ea typeface="Avenir Book"/>
                <a:cs typeface="Avenir Book"/>
                <a:sym typeface="Avenir Book"/>
              </a:defRPr>
            </a:pPr>
            <a:r>
              <a:rPr>
                <a:latin typeface="Avenir Heavy"/>
                <a:ea typeface="Avenir Heavy"/>
                <a:cs typeface="Avenir Heavy"/>
                <a:sym typeface="Avenir Heavy"/>
              </a:rPr>
              <a:t>Sept 2010: </a:t>
            </a:r>
            <a:r>
              <a:t>Recovery Act expands TCGA</a:t>
            </a:r>
          </a:p>
          <a:p>
            <a:pPr marL="203596" indent="-203596">
              <a:spcBef>
                <a:spcPts val="800"/>
              </a:spcBef>
              <a:defRPr sz="1800">
                <a:latin typeface="Avenir Book"/>
                <a:ea typeface="Avenir Book"/>
                <a:cs typeface="Avenir Book"/>
                <a:sym typeface="Avenir Book"/>
              </a:defRPr>
            </a:pPr>
            <a:r>
              <a:rPr>
                <a:latin typeface="Avenir Heavy"/>
                <a:ea typeface="Avenir Heavy"/>
                <a:cs typeface="Avenir Heavy"/>
                <a:sym typeface="Avenir Heavy"/>
              </a:rPr>
              <a:t>Jan 2012: </a:t>
            </a:r>
            <a:r>
              <a:t>CGHub created</a:t>
            </a:r>
          </a:p>
          <a:p>
            <a:pPr marL="203596" indent="-203596">
              <a:spcBef>
                <a:spcPts val="800"/>
              </a:spcBef>
              <a:defRPr sz="1800">
                <a:latin typeface="Avenir Book"/>
                <a:ea typeface="Avenir Book"/>
                <a:cs typeface="Avenir Book"/>
                <a:sym typeface="Avenir Book"/>
              </a:defRPr>
            </a:pPr>
            <a:r>
              <a:rPr>
                <a:latin typeface="Avenir Heavy"/>
                <a:ea typeface="Avenir Heavy"/>
                <a:cs typeface="Avenir Heavy"/>
                <a:sym typeface="Avenir Heavy"/>
              </a:rPr>
              <a:t>Dec 2013: </a:t>
            </a:r>
            <a:r>
              <a:t>Sample collection stops ~20k biospecimens</a:t>
            </a:r>
          </a:p>
          <a:p>
            <a:pPr marL="203596" indent="-203596">
              <a:spcBef>
                <a:spcPts val="800"/>
              </a:spcBef>
              <a:defRPr sz="1800">
                <a:solidFill>
                  <a:schemeClr val="accent1">
                    <a:satOff val="-12766"/>
                    <a:lumOff val="14264"/>
                  </a:schemeClr>
                </a:solidFill>
                <a:latin typeface="Avenir Book"/>
                <a:ea typeface="Avenir Book"/>
                <a:cs typeface="Avenir Book"/>
                <a:sym typeface="Avenir Book"/>
              </a:defRPr>
            </a:pPr>
            <a:r>
              <a:rPr>
                <a:latin typeface="Avenir Heavy"/>
                <a:ea typeface="Avenir Heavy"/>
                <a:cs typeface="Avenir Heavy"/>
                <a:sym typeface="Avenir Heavy"/>
              </a:rPr>
              <a:t>Sept 2014:</a:t>
            </a:r>
            <a:r>
              <a:t> Seven Bridges awarded one of Cloud Pilots</a:t>
            </a:r>
          </a:p>
          <a:p>
            <a:pPr marL="203596" indent="-203596">
              <a:spcBef>
                <a:spcPts val="800"/>
              </a:spcBef>
              <a:defRPr sz="1800">
                <a:latin typeface="Avenir Book"/>
                <a:ea typeface="Avenir Book"/>
                <a:cs typeface="Avenir Book"/>
                <a:sym typeface="Avenir Book"/>
              </a:defRPr>
            </a:pPr>
            <a:r>
              <a:rPr>
                <a:latin typeface="Avenir Heavy"/>
                <a:ea typeface="Avenir Heavy"/>
                <a:cs typeface="Avenir Heavy"/>
                <a:sym typeface="Avenir Heavy"/>
              </a:rPr>
              <a:t>June 2016:</a:t>
            </a:r>
            <a:r>
              <a:t> Genomic Data Commons opens</a:t>
            </a:r>
          </a:p>
        </p:txBody>
      </p:sp>
      <p:sp>
        <p:nvSpPr>
          <p:cNvPr id="559" name="Shape 559"/>
          <p:cNvSpPr>
            <a:spLocks noGrp="1"/>
          </p:cNvSpPr>
          <p:nvPr>
            <p:ph type="title"/>
          </p:nvPr>
        </p:nvSpPr>
        <p:spPr>
          <a:xfrm>
            <a:off x="457199" y="271491"/>
            <a:ext cx="8686802" cy="687071"/>
          </a:xfrm>
          <a:prstGeom prst="rect">
            <a:avLst/>
          </a:prstGeom>
        </p:spPr>
        <p:txBody>
          <a:bodyPr/>
          <a:lstStyle/>
          <a:p>
            <a:r>
              <a:t>TCGA TIMELINE</a:t>
            </a:r>
          </a:p>
        </p:txBody>
      </p:sp>
      <p:pic>
        <p:nvPicPr>
          <p:cNvPr id="560" name="pasted-image.png"/>
          <p:cNvPicPr>
            <a:picLocks noChangeAspect="1"/>
          </p:cNvPicPr>
          <p:nvPr/>
        </p:nvPicPr>
        <p:blipFill>
          <a:blip r:embed="rId3">
            <a:extLst/>
          </a:blip>
          <a:stretch>
            <a:fillRect/>
          </a:stretch>
        </p:blipFill>
        <p:spPr>
          <a:xfrm>
            <a:off x="6966201" y="250057"/>
            <a:ext cx="2173643" cy="2173643"/>
          </a:xfrm>
          <a:prstGeom prst="rect">
            <a:avLst/>
          </a:prstGeom>
          <a:ln w="12700">
            <a:solidFill>
              <a:srgbClr val="000000"/>
            </a:solidFill>
            <a:miter lim="400000"/>
          </a:ln>
        </p:spPr>
      </p:pic>
      <p:sp>
        <p:nvSpPr>
          <p:cNvPr id="561" name="Shape 561"/>
          <p:cNvSpPr/>
          <p:nvPr/>
        </p:nvSpPr>
        <p:spPr>
          <a:xfrm>
            <a:off x="755010" y="6088419"/>
            <a:ext cx="4945345"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r>
              <a:t>http://cancergenome.nih.gov/abouttcga/overview/history</a:t>
            </a:r>
          </a:p>
        </p:txBody>
      </p:sp>
      <p:sp>
        <p:nvSpPr>
          <p:cNvPr id="562" name="Shape 562"/>
          <p:cNvSpPr/>
          <p:nvPr/>
        </p:nvSpPr>
        <p:spPr>
          <a:xfrm flipH="1">
            <a:off x="3892979" y="2722943"/>
            <a:ext cx="1134492" cy="399901"/>
          </a:xfrm>
          <a:prstGeom prst="rightArrow">
            <a:avLst>
              <a:gd name="adj1" fmla="val 43842"/>
              <a:gd name="adj2" fmla="val 71538"/>
            </a:avLst>
          </a:prstGeom>
          <a:solidFill>
            <a:srgbClr val="FF9300"/>
          </a:solidFill>
          <a:ln w="25400">
            <a:solidFill>
              <a:schemeClr val="accent1"/>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8" name="Group 568"/>
          <p:cNvGrpSpPr/>
          <p:nvPr/>
        </p:nvGrpSpPr>
        <p:grpSpPr>
          <a:xfrm>
            <a:off x="1267841" y="92521"/>
            <a:ext cx="7065518" cy="6150078"/>
            <a:chOff x="0" y="0"/>
            <a:chExt cx="7065517" cy="6150076"/>
          </a:xfrm>
        </p:grpSpPr>
        <p:pic>
          <p:nvPicPr>
            <p:cNvPr id="567" name="data flow.png"/>
            <p:cNvPicPr>
              <a:picLocks noChangeAspect="1"/>
            </p:cNvPicPr>
            <p:nvPr/>
          </p:nvPicPr>
          <p:blipFill>
            <a:blip r:embed="rId3">
              <a:extLst/>
            </a:blip>
            <a:stretch>
              <a:fillRect/>
            </a:stretch>
          </p:blipFill>
          <p:spPr>
            <a:xfrm>
              <a:off x="215900" y="139700"/>
              <a:ext cx="6633718" cy="5591277"/>
            </a:xfrm>
            <a:prstGeom prst="rect">
              <a:avLst/>
            </a:prstGeom>
            <a:ln>
              <a:noFill/>
            </a:ln>
            <a:effectLst/>
          </p:spPr>
        </p:pic>
        <p:pic>
          <p:nvPicPr>
            <p:cNvPr id="566" name="Picture 565"/>
            <p:cNvPicPr>
              <a:picLocks/>
            </p:cNvPicPr>
            <p:nvPr/>
          </p:nvPicPr>
          <p:blipFill>
            <a:blip r:embed="rId4">
              <a:extLst/>
            </a:blip>
            <a:stretch>
              <a:fillRect/>
            </a:stretch>
          </p:blipFill>
          <p:spPr>
            <a:xfrm>
              <a:off x="0" y="0"/>
              <a:ext cx="7065518" cy="6150077"/>
            </a:xfrm>
            <a:prstGeom prst="rect">
              <a:avLst/>
            </a:prstGeom>
            <a:effectLst/>
          </p:spPr>
        </p:pic>
      </p:grpSp>
      <p:sp>
        <p:nvSpPr>
          <p:cNvPr id="569" name="Shape 569"/>
          <p:cNvSpPr/>
          <p:nvPr/>
        </p:nvSpPr>
        <p:spPr>
          <a:xfrm>
            <a:off x="1474389" y="6207390"/>
            <a:ext cx="8252622"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r>
              <a:t>https://wiki.nci.nih.gov/display/TCGA/Introduction+to+TCGA#IntroductiontoTCGA-TCGADataFlow</a:t>
            </a:r>
          </a:p>
        </p:txBody>
      </p:sp>
      <p:sp>
        <p:nvSpPr>
          <p:cNvPr id="570" name="Shape 570"/>
          <p:cNvSpPr/>
          <p:nvPr/>
        </p:nvSpPr>
        <p:spPr>
          <a:xfrm>
            <a:off x="255944" y="484065"/>
            <a:ext cx="932486" cy="4191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400" spc="8">
                <a:solidFill>
                  <a:schemeClr val="accent5">
                    <a:lumOff val="-8274"/>
                  </a:schemeClr>
                </a:solidFill>
                <a:latin typeface="+mn-lt"/>
                <a:ea typeface="+mn-ea"/>
                <a:cs typeface="+mn-cs"/>
                <a:sym typeface="Avenir Black"/>
              </a:defRPr>
            </a:lvl1pPr>
          </a:lstStyle>
          <a:p>
            <a:r>
              <a:t>START</a:t>
            </a:r>
          </a:p>
        </p:txBody>
      </p:sp>
      <p:sp>
        <p:nvSpPr>
          <p:cNvPr id="571" name="Shape 571"/>
          <p:cNvSpPr/>
          <p:nvPr/>
        </p:nvSpPr>
        <p:spPr>
          <a:xfrm>
            <a:off x="8437154" y="4923692"/>
            <a:ext cx="1034696" cy="4191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400" spc="8">
                <a:solidFill>
                  <a:schemeClr val="accent5">
                    <a:lumOff val="-8274"/>
                  </a:schemeClr>
                </a:solidFill>
                <a:latin typeface="+mn-lt"/>
                <a:ea typeface="+mn-ea"/>
                <a:cs typeface="+mn-cs"/>
                <a:sym typeface="Avenir Black"/>
              </a:defRPr>
            </a:lvl1pPr>
          </a:lstStyle>
          <a:p>
            <a:r>
              <a:t>FINISH</a:t>
            </a:r>
          </a:p>
        </p:txBody>
      </p:sp>
      <p:sp>
        <p:nvSpPr>
          <p:cNvPr id="572" name="Shape 572"/>
          <p:cNvSpPr/>
          <p:nvPr/>
        </p:nvSpPr>
        <p:spPr>
          <a:xfrm>
            <a:off x="4463032" y="1902477"/>
            <a:ext cx="1373928" cy="1373928"/>
          </a:xfrm>
          <a:prstGeom prst="ellipse">
            <a:avLst/>
          </a:prstGeom>
          <a:ln w="50800">
            <a:solidFill>
              <a:srgbClr val="FF40FF"/>
            </a:solidFill>
            <a:miter lim="400000"/>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573" name="Shape 573"/>
          <p:cNvSpPr/>
          <p:nvPr/>
        </p:nvSpPr>
        <p:spPr>
          <a:xfrm>
            <a:off x="1401544" y="3595785"/>
            <a:ext cx="1373927" cy="1373928"/>
          </a:xfrm>
          <a:prstGeom prst="ellipse">
            <a:avLst/>
          </a:prstGeom>
          <a:ln w="50800">
            <a:solidFill>
              <a:srgbClr val="FF40FF"/>
            </a:solidFill>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
        <p:nvSpPr>
          <p:cNvPr id="574" name="Shape 574"/>
          <p:cNvSpPr/>
          <p:nvPr/>
        </p:nvSpPr>
        <p:spPr>
          <a:xfrm>
            <a:off x="4165600" y="164207"/>
            <a:ext cx="1270000" cy="1270001"/>
          </a:xfrm>
          <a:prstGeom prst="rect">
            <a:avLst/>
          </a:prstGeom>
          <a:solidFill>
            <a:srgbClr val="FFFFFF">
              <a:alpha val="95000"/>
            </a:srgbClr>
          </a:solidFill>
          <a:ln w="12700">
            <a:miter lim="400000"/>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575" name="Shape 575"/>
          <p:cNvSpPr/>
          <p:nvPr/>
        </p:nvSpPr>
        <p:spPr>
          <a:xfrm>
            <a:off x="5404317" y="164207"/>
            <a:ext cx="2770978" cy="1993700"/>
          </a:xfrm>
          <a:prstGeom prst="rect">
            <a:avLst/>
          </a:prstGeom>
          <a:solidFill>
            <a:srgbClr val="FFFFFF">
              <a:alpha val="95000"/>
            </a:srgbClr>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
        <p:nvSpPr>
          <p:cNvPr id="576" name="Shape 576"/>
          <p:cNvSpPr/>
          <p:nvPr/>
        </p:nvSpPr>
        <p:spPr>
          <a:xfrm>
            <a:off x="1387642" y="1259993"/>
            <a:ext cx="2770978" cy="3962462"/>
          </a:xfrm>
          <a:prstGeom prst="rect">
            <a:avLst/>
          </a:prstGeom>
          <a:solidFill>
            <a:srgbClr val="FFFFFF">
              <a:alpha val="95000"/>
            </a:srgbClr>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
        <p:nvSpPr>
          <p:cNvPr id="577" name="Shape 577"/>
          <p:cNvSpPr/>
          <p:nvPr/>
        </p:nvSpPr>
        <p:spPr>
          <a:xfrm>
            <a:off x="4127901" y="1330735"/>
            <a:ext cx="1794784" cy="1993700"/>
          </a:xfrm>
          <a:prstGeom prst="rect">
            <a:avLst/>
          </a:prstGeom>
          <a:solidFill>
            <a:srgbClr val="FFFFFF">
              <a:alpha val="95000"/>
            </a:srgbClr>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
        <p:nvSpPr>
          <p:cNvPr id="578" name="Shape 578"/>
          <p:cNvSpPr/>
          <p:nvPr/>
        </p:nvSpPr>
        <p:spPr>
          <a:xfrm>
            <a:off x="3764507" y="3275022"/>
            <a:ext cx="4568852" cy="2591033"/>
          </a:xfrm>
          <a:prstGeom prst="rect">
            <a:avLst/>
          </a:prstGeom>
          <a:solidFill>
            <a:srgbClr val="FFFFFF">
              <a:alpha val="95000"/>
            </a:srgbClr>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
        <p:nvSpPr>
          <p:cNvPr id="579" name="Shape 579"/>
          <p:cNvSpPr/>
          <p:nvPr/>
        </p:nvSpPr>
        <p:spPr>
          <a:xfrm>
            <a:off x="1345423" y="5219288"/>
            <a:ext cx="2417065" cy="646767"/>
          </a:xfrm>
          <a:prstGeom prst="rect">
            <a:avLst/>
          </a:prstGeom>
          <a:solidFill>
            <a:srgbClr val="FFFFFF">
              <a:alpha val="95000"/>
            </a:srgbClr>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
        <p:nvSpPr>
          <p:cNvPr id="580" name="Shape 580"/>
          <p:cNvSpPr/>
          <p:nvPr/>
        </p:nvSpPr>
        <p:spPr>
          <a:xfrm>
            <a:off x="5825405" y="2038022"/>
            <a:ext cx="2417065" cy="1270001"/>
          </a:xfrm>
          <a:prstGeom prst="rect">
            <a:avLst/>
          </a:prstGeom>
          <a:solidFill>
            <a:srgbClr val="FFFFFF">
              <a:alpha val="95000"/>
            </a:srgbClr>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5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575"/>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grpId="3" nodeType="afterEffect">
                                  <p:stCondLst>
                                    <p:cond delay="0"/>
                                  </p:stCondLst>
                                  <p:iterate>
                                    <p:tmAbs val="0"/>
                                  </p:iterate>
                                  <p:childTnLst>
                                    <p:set>
                                      <p:cBhvr>
                                        <p:cTn id="13" fill="hold">
                                          <p:stCondLst>
                                            <p:cond delay="0"/>
                                          </p:stCondLst>
                                        </p:cTn>
                                        <p:tgtEl>
                                          <p:spTgt spid="57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4" nodeType="clickEffect">
                                  <p:stCondLst>
                                    <p:cond delay="0"/>
                                  </p:stCondLst>
                                  <p:iterate>
                                    <p:tmAbs val="0"/>
                                  </p:iterate>
                                  <p:childTnLst>
                                    <p:set>
                                      <p:cBhvr>
                                        <p:cTn id="17" fill="hold">
                                          <p:stCondLst>
                                            <p:cond delay="0"/>
                                          </p:stCondLst>
                                        </p:cTn>
                                        <p:tgtEl>
                                          <p:spTgt spid="57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5" nodeType="clickEffect">
                                  <p:stCondLst>
                                    <p:cond delay="0"/>
                                  </p:stCondLst>
                                  <p:iterate>
                                    <p:tmAbs val="0"/>
                                  </p:iterate>
                                  <p:childTnLst>
                                    <p:set>
                                      <p:cBhvr>
                                        <p:cTn id="21" fill="hold">
                                          <p:stCondLst>
                                            <p:cond delay="0"/>
                                          </p:stCondLst>
                                        </p:cTn>
                                        <p:tgtEl>
                                          <p:spTgt spid="578"/>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5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1" animBg="1" advAuto="0"/>
      <p:bldP spid="575" grpId="2" animBg="1" advAuto="0"/>
      <p:bldP spid="576" grpId="4" animBg="1" advAuto="0"/>
      <p:bldP spid="577" grpId="3" animBg="1" advAuto="0"/>
      <p:bldP spid="578" grpId="5" animBg="1" advAuto="0"/>
      <p:bldP spid="579" grpId="6"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p:cNvSpPr>
          <p:nvPr>
            <p:ph type="body" idx="1"/>
          </p:nvPr>
        </p:nvSpPr>
        <p:spPr>
          <a:xfrm>
            <a:off x="506599" y="1363997"/>
            <a:ext cx="6568745" cy="4130006"/>
          </a:xfrm>
          <a:prstGeom prst="rect">
            <a:avLst/>
          </a:prstGeom>
        </p:spPr>
        <p:txBody>
          <a:bodyPr anchor="ctr">
            <a:noAutofit/>
          </a:bodyPr>
          <a:lstStyle/>
          <a:p>
            <a:pPr marL="0" indent="0">
              <a:spcBef>
                <a:spcPts val="0"/>
              </a:spcBef>
              <a:buSzTx/>
              <a:buNone/>
              <a:defRPr sz="1700" spc="5">
                <a:solidFill>
                  <a:schemeClr val="accent5"/>
                </a:solidFill>
                <a:uFill>
                  <a:solidFill>
                    <a:srgbClr val="2B6E95"/>
                  </a:solidFill>
                </a:uFill>
              </a:defRPr>
            </a:pPr>
            <a:r>
              <a:rPr>
                <a:latin typeface="+mn-lt"/>
                <a:ea typeface="+mn-ea"/>
                <a:cs typeface="+mn-cs"/>
                <a:sym typeface="Avenir Black"/>
              </a:rPr>
              <a:t>Data Coordination Center (DCC)</a:t>
            </a:r>
            <a:r>
              <a:t> was </a:t>
            </a:r>
            <a:r>
              <a:rPr i="1"/>
              <a:t>the standard provider;</a:t>
            </a:r>
            <a:r>
              <a:t> it </a:t>
            </a:r>
            <a:r>
              <a:rPr i="1"/>
              <a:t>validated</a:t>
            </a:r>
            <a:r>
              <a:t> all submitted data and </a:t>
            </a:r>
            <a:r>
              <a:rPr i="1"/>
              <a:t>standardized</a:t>
            </a:r>
            <a:r>
              <a:t> formats</a:t>
            </a:r>
          </a:p>
          <a:p>
            <a:pPr>
              <a:spcBef>
                <a:spcPts val="700"/>
              </a:spcBef>
              <a:defRPr sz="1500"/>
            </a:pPr>
            <a:r>
              <a:t>Called variants and genotyping data</a:t>
            </a:r>
          </a:p>
          <a:p>
            <a:pPr>
              <a:spcBef>
                <a:spcPts val="700"/>
              </a:spcBef>
              <a:defRPr sz="1500"/>
            </a:pPr>
            <a:r>
              <a:t>Clinical and bio-specimen metadata</a:t>
            </a:r>
          </a:p>
          <a:p>
            <a:pPr marL="0" indent="0">
              <a:spcBef>
                <a:spcPts val="1600"/>
              </a:spcBef>
              <a:buSzTx/>
              <a:buNone/>
              <a:defRPr sz="1600" spc="5">
                <a:solidFill>
                  <a:schemeClr val="accent5"/>
                </a:solidFill>
                <a:uFill>
                  <a:solidFill>
                    <a:srgbClr val="2B6E95"/>
                  </a:solidFill>
                </a:uFill>
              </a:defRPr>
            </a:pPr>
            <a:endParaRPr/>
          </a:p>
          <a:p>
            <a:pPr marL="0" indent="0">
              <a:spcBef>
                <a:spcPts val="0"/>
              </a:spcBef>
              <a:buSzTx/>
              <a:buNone/>
              <a:defRPr sz="1800" spc="6">
                <a:solidFill>
                  <a:schemeClr val="accent5"/>
                </a:solidFill>
                <a:uFill>
                  <a:solidFill>
                    <a:srgbClr val="2B6E95"/>
                  </a:solidFill>
                </a:uFill>
              </a:defRPr>
            </a:pPr>
            <a:r>
              <a:t>The </a:t>
            </a:r>
            <a:r>
              <a:rPr>
                <a:latin typeface="+mn-lt"/>
                <a:ea typeface="+mn-ea"/>
                <a:cs typeface="+mn-cs"/>
                <a:sym typeface="Avenir Black"/>
              </a:rPr>
              <a:t>Cancer Genomics Hub (CGHub)</a:t>
            </a:r>
            <a:r>
              <a:t> was the secure repository for hosting sequences and mutations from the TCGA project</a:t>
            </a:r>
          </a:p>
          <a:p>
            <a:pPr>
              <a:spcBef>
                <a:spcPts val="700"/>
              </a:spcBef>
              <a:defRPr sz="1500"/>
            </a:pPr>
            <a:r>
              <a:t>Next Generation Sequencing (NGS) data was stored here</a:t>
            </a:r>
          </a:p>
          <a:p>
            <a:pPr>
              <a:spcBef>
                <a:spcPts val="700"/>
              </a:spcBef>
              <a:defRPr sz="1500"/>
            </a:pPr>
            <a:r>
              <a:t>This was the “Big Data” that became available during the project</a:t>
            </a:r>
          </a:p>
        </p:txBody>
      </p:sp>
      <p:sp>
        <p:nvSpPr>
          <p:cNvPr id="585" name="Shape 585"/>
          <p:cNvSpPr>
            <a:spLocks noGrp="1"/>
          </p:cNvSpPr>
          <p:nvPr>
            <p:ph type="title"/>
          </p:nvPr>
        </p:nvSpPr>
        <p:spPr>
          <a:xfrm>
            <a:off x="457199" y="257634"/>
            <a:ext cx="8686802" cy="688228"/>
          </a:xfrm>
          <a:prstGeom prst="rect">
            <a:avLst/>
          </a:prstGeom>
        </p:spPr>
        <p:txBody>
          <a:bodyPr/>
          <a:lstStyle/>
          <a:p>
            <a:r>
              <a:t>The data centers</a:t>
            </a:r>
          </a:p>
        </p:txBody>
      </p:sp>
      <p:pic>
        <p:nvPicPr>
          <p:cNvPr id="586" name="pasted-image.png"/>
          <p:cNvPicPr>
            <a:picLocks noChangeAspect="1"/>
          </p:cNvPicPr>
          <p:nvPr/>
        </p:nvPicPr>
        <p:blipFill>
          <a:blip r:embed="rId3">
            <a:extLst/>
          </a:blip>
          <a:stretch>
            <a:fillRect/>
          </a:stretch>
        </p:blipFill>
        <p:spPr>
          <a:xfrm>
            <a:off x="7276417" y="1560930"/>
            <a:ext cx="1795662" cy="1355907"/>
          </a:xfrm>
          <a:prstGeom prst="rect">
            <a:avLst/>
          </a:prstGeom>
          <a:ln w="12700">
            <a:miter lim="400000"/>
          </a:ln>
        </p:spPr>
      </p:pic>
      <p:pic>
        <p:nvPicPr>
          <p:cNvPr id="587" name="pasted-image.png"/>
          <p:cNvPicPr>
            <a:picLocks noChangeAspect="1"/>
          </p:cNvPicPr>
          <p:nvPr/>
        </p:nvPicPr>
        <p:blipFill>
          <a:blip r:embed="rId4">
            <a:extLst/>
          </a:blip>
          <a:stretch>
            <a:fillRect/>
          </a:stretch>
        </p:blipFill>
        <p:spPr>
          <a:xfrm>
            <a:off x="7431695" y="3954583"/>
            <a:ext cx="1662906" cy="1355908"/>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pasted-image.png"/>
          <p:cNvPicPr>
            <a:picLocks noChangeAspect="1"/>
          </p:cNvPicPr>
          <p:nvPr/>
        </p:nvPicPr>
        <p:blipFill>
          <a:blip r:embed="rId3">
            <a:alphaModFix amt="25000"/>
            <a:extLst/>
          </a:blip>
          <a:srcRect b="4077"/>
          <a:stretch>
            <a:fillRect/>
          </a:stretch>
        </p:blipFill>
        <p:spPr>
          <a:xfrm>
            <a:off x="-788713" y="-162648"/>
            <a:ext cx="11483426" cy="6609134"/>
          </a:xfrm>
          <a:prstGeom prst="rect">
            <a:avLst/>
          </a:prstGeom>
          <a:ln w="12700">
            <a:miter lim="400000"/>
          </a:ln>
        </p:spPr>
      </p:pic>
      <p:sp>
        <p:nvSpPr>
          <p:cNvPr id="592" name="Shape 592"/>
          <p:cNvSpPr/>
          <p:nvPr/>
        </p:nvSpPr>
        <p:spPr>
          <a:xfrm>
            <a:off x="1437369" y="1945249"/>
            <a:ext cx="7031415" cy="3607629"/>
          </a:xfrm>
          <a:prstGeom prst="rect">
            <a:avLst/>
          </a:prstGeom>
          <a:solidFill>
            <a:schemeClr val="accent6">
              <a:lumOff val="1568"/>
            </a:schemeClr>
          </a:solidFill>
          <a:ln w="12700">
            <a:miter lim="400000"/>
          </a:ln>
        </p:spPr>
        <p:txBody>
          <a:bodyPr lIns="0" tIns="0" rIns="0" bIns="0"/>
          <a:lstStyle/>
          <a:p>
            <a:pPr algn="ctr">
              <a:spcBef>
                <a:spcPts val="300"/>
              </a:spcBef>
              <a:defRPr spc="0">
                <a:uFillTx/>
                <a:latin typeface="Avenir Heavy"/>
                <a:ea typeface="Avenir Heavy"/>
                <a:cs typeface="Avenir Heavy"/>
                <a:sym typeface="Avenir Heavy"/>
              </a:defRPr>
            </a:pPr>
            <a:endParaRPr/>
          </a:p>
        </p:txBody>
      </p:sp>
      <p:sp>
        <p:nvSpPr>
          <p:cNvPr id="593" name="Shape 593"/>
          <p:cNvSpPr>
            <a:spLocks noGrp="1"/>
          </p:cNvSpPr>
          <p:nvPr>
            <p:ph type="title"/>
          </p:nvPr>
        </p:nvSpPr>
        <p:spPr>
          <a:xfrm>
            <a:off x="609676" y="1921334"/>
            <a:ext cx="8686802" cy="688228"/>
          </a:xfrm>
          <a:prstGeom prst="rect">
            <a:avLst/>
          </a:prstGeom>
        </p:spPr>
        <p:txBody>
          <a:bodyPr/>
          <a:lstStyle>
            <a:lvl1pPr algn="ctr"/>
          </a:lstStyle>
          <a:p>
            <a:r>
              <a:t>1.2 petabytes database with &gt;500k files</a:t>
            </a:r>
          </a:p>
        </p:txBody>
      </p:sp>
      <p:sp>
        <p:nvSpPr>
          <p:cNvPr id="594" name="Shape 594"/>
          <p:cNvSpPr/>
          <p:nvPr/>
        </p:nvSpPr>
        <p:spPr>
          <a:xfrm>
            <a:off x="2138238" y="3025015"/>
            <a:ext cx="5324724" cy="2463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spcBef>
                <a:spcPts val="1600"/>
              </a:spcBef>
              <a:defRPr sz="2000" spc="6">
                <a:solidFill>
                  <a:schemeClr val="accent5"/>
                </a:solidFill>
                <a:latin typeface="Avenir Medium"/>
                <a:ea typeface="Avenir Medium"/>
                <a:cs typeface="Avenir Medium"/>
                <a:sym typeface="Avenir Medium"/>
              </a:defRPr>
            </a:pPr>
            <a:r>
              <a:rPr>
                <a:latin typeface="+mn-lt"/>
                <a:ea typeface="+mn-ea"/>
                <a:cs typeface="+mn-cs"/>
                <a:sym typeface="Avenir Black"/>
              </a:rPr>
              <a:t>Enormous effort</a:t>
            </a:r>
            <a:r>
              <a:t> to converge towards standardized formats</a:t>
            </a:r>
          </a:p>
          <a:p>
            <a:pPr algn="ctr">
              <a:spcBef>
                <a:spcPts val="1600"/>
              </a:spcBef>
              <a:buClr>
                <a:srgbClr val="4A4A4A"/>
              </a:buClr>
              <a:buFont typeface="Wingdings"/>
              <a:defRPr sz="2000" spc="6">
                <a:solidFill>
                  <a:schemeClr val="accent5"/>
                </a:solidFill>
                <a:latin typeface="Avenir Medium"/>
                <a:ea typeface="Avenir Medium"/>
                <a:cs typeface="Avenir Medium"/>
                <a:sym typeface="Avenir Medium"/>
              </a:defRPr>
            </a:pPr>
            <a:r>
              <a:t>TCGA researchers collected </a:t>
            </a:r>
            <a:r>
              <a:rPr>
                <a:latin typeface="+mn-lt"/>
                <a:ea typeface="+mn-ea"/>
                <a:cs typeface="+mn-cs"/>
                <a:sym typeface="Avenir Black"/>
              </a:rPr>
              <a:t>&gt;2000 </a:t>
            </a:r>
            <a:r>
              <a:t>clinical and bio-specimen </a:t>
            </a:r>
            <a:r>
              <a:rPr>
                <a:latin typeface="+mn-lt"/>
                <a:ea typeface="+mn-ea"/>
                <a:cs typeface="+mn-cs"/>
                <a:sym typeface="Avenir Black"/>
              </a:rPr>
              <a:t>metadata</a:t>
            </a:r>
            <a:r>
              <a:t> attributes</a:t>
            </a:r>
          </a:p>
          <a:p>
            <a:pPr algn="ctr">
              <a:spcBef>
                <a:spcPts val="1600"/>
              </a:spcBef>
              <a:buClr>
                <a:srgbClr val="4A4A4A"/>
              </a:buClr>
              <a:buFont typeface="Wingdings"/>
              <a:defRPr sz="2000" spc="6">
                <a:solidFill>
                  <a:schemeClr val="accent5"/>
                </a:solidFill>
                <a:latin typeface="Avenir Medium"/>
                <a:ea typeface="Avenir Medium"/>
                <a:cs typeface="Avenir Medium"/>
                <a:sym typeface="Avenir Medium"/>
              </a:defRPr>
            </a:pPr>
            <a:r>
              <a:t>One of the best annotated datasets from a research perspective</a:t>
            </a:r>
          </a:p>
        </p:txBody>
      </p:sp>
      <p:sp>
        <p:nvSpPr>
          <p:cNvPr id="595" name="Shape 595"/>
          <p:cNvSpPr/>
          <p:nvPr/>
        </p:nvSpPr>
        <p:spPr>
          <a:xfrm>
            <a:off x="1531732" y="6183669"/>
            <a:ext cx="653773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lstStyle>
          <a:p>
            <a:r>
              <a:t>https://www.etftrends.com/wp-content/uploads/2010/08/A-stack-of-files-001.jpg</a:t>
            </a:r>
          </a:p>
        </p:txBody>
      </p:sp>
      <p:sp>
        <p:nvSpPr>
          <p:cNvPr id="596" name="Shape 596"/>
          <p:cNvSpPr/>
          <p:nvPr/>
        </p:nvSpPr>
        <p:spPr>
          <a:xfrm>
            <a:off x="4334146" y="2753788"/>
            <a:ext cx="1237862" cy="1"/>
          </a:xfrm>
          <a:prstGeom prst="line">
            <a:avLst/>
          </a:prstGeom>
          <a:ln w="76200">
            <a:solidFill>
              <a:schemeClr val="accent3">
                <a:lumOff val="11421"/>
              </a:schemeClr>
            </a:solidFill>
          </a:ln>
        </p:spPr>
        <p:txBody>
          <a:bodyPr lIns="45718" tIns="45718" rIns="45718" bIns="45718"/>
          <a:lstStyle/>
          <a:p>
            <a:pPr algn="ctr">
              <a:spcBef>
                <a:spcPts val="300"/>
              </a:spcBef>
              <a:defRPr sz="1500" spc="0">
                <a:uFillTx/>
                <a:latin typeface="Avenir Heavy"/>
                <a:ea typeface="Avenir Heavy"/>
                <a:cs typeface="Avenir Heavy"/>
                <a:sym typeface="Avenir Heavy"/>
              </a:defRPr>
            </a:pPr>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p:cNvSpPr>
          <p:nvPr>
            <p:ph type="body" sz="half" idx="1"/>
          </p:nvPr>
        </p:nvSpPr>
        <p:spPr>
          <a:xfrm>
            <a:off x="357346" y="1834143"/>
            <a:ext cx="4131669" cy="3189714"/>
          </a:xfrm>
          <a:prstGeom prst="rect">
            <a:avLst/>
          </a:prstGeom>
        </p:spPr>
        <p:txBody>
          <a:bodyPr>
            <a:noAutofit/>
          </a:bodyPr>
          <a:lstStyle/>
          <a:p>
            <a:pPr marL="0" indent="0">
              <a:spcBef>
                <a:spcPts val="0"/>
              </a:spcBef>
              <a:buSzTx/>
              <a:buNone/>
              <a:defRPr sz="1800" spc="6">
                <a:solidFill>
                  <a:schemeClr val="accent5"/>
                </a:solidFill>
                <a:uFill>
                  <a:solidFill>
                    <a:srgbClr val="2B6E95"/>
                  </a:solidFill>
                </a:uFill>
              </a:defRPr>
            </a:pPr>
            <a:r>
              <a:t>Table of ~10 metadata properties</a:t>
            </a:r>
          </a:p>
          <a:p>
            <a:pPr marL="174511" indent="-174511">
              <a:defRPr>
                <a:latin typeface="+mn-lt"/>
                <a:ea typeface="+mn-ea"/>
                <a:cs typeface="+mn-cs"/>
                <a:sym typeface="Avenir Black"/>
              </a:defRPr>
            </a:pPr>
            <a:r>
              <a:t>Not</a:t>
            </a:r>
            <a:r>
              <a:rPr>
                <a:latin typeface="Avenir Medium"/>
                <a:ea typeface="Avenir Medium"/>
                <a:cs typeface="Avenir Medium"/>
                <a:sym typeface="Avenir Medium"/>
              </a:rPr>
              <a:t> connected to CGHub</a:t>
            </a:r>
          </a:p>
          <a:p>
            <a:pPr marL="0" indent="0">
              <a:spcBef>
                <a:spcPts val="0"/>
              </a:spcBef>
              <a:buSzTx/>
              <a:buNone/>
              <a:defRPr sz="1800" spc="6">
                <a:solidFill>
                  <a:schemeClr val="accent5"/>
                </a:solidFill>
                <a:uFill>
                  <a:solidFill>
                    <a:srgbClr val="2B6E95"/>
                  </a:solidFill>
                </a:uFill>
              </a:defRPr>
            </a:pPr>
            <a:endParaRPr>
              <a:latin typeface="Avenir Medium"/>
              <a:ea typeface="Avenir Medium"/>
              <a:cs typeface="Avenir Medium"/>
              <a:sym typeface="Avenir Medium"/>
            </a:endParaRPr>
          </a:p>
          <a:p>
            <a:pPr marL="0" indent="0">
              <a:spcBef>
                <a:spcPts val="0"/>
              </a:spcBef>
              <a:buSzTx/>
              <a:buNone/>
              <a:defRPr sz="1800" spc="6">
                <a:solidFill>
                  <a:schemeClr val="accent5"/>
                </a:solidFill>
                <a:uFill>
                  <a:solidFill>
                    <a:srgbClr val="2B6E95"/>
                  </a:solidFill>
                </a:uFill>
              </a:defRPr>
            </a:pPr>
            <a:r>
              <a:t>Semi-structured </a:t>
            </a:r>
            <a:r>
              <a:rPr>
                <a:latin typeface="+mn-lt"/>
                <a:ea typeface="+mn-ea"/>
                <a:cs typeface="+mn-cs"/>
                <a:sym typeface="Avenir Black"/>
              </a:rPr>
              <a:t>xml</a:t>
            </a:r>
            <a:r>
              <a:t> files with </a:t>
            </a:r>
            <a:br/>
            <a:r>
              <a:t>additional information</a:t>
            </a:r>
          </a:p>
          <a:p>
            <a:pPr marL="199441" indent="-199441">
              <a:defRPr sz="1600"/>
            </a:pPr>
            <a:r>
              <a:rPr>
                <a:latin typeface="+mn-lt"/>
                <a:ea typeface="+mn-ea"/>
                <a:cs typeface="+mn-cs"/>
                <a:sym typeface="Avenir Black"/>
              </a:rPr>
              <a:t>Different formatting </a:t>
            </a:r>
            <a:r>
              <a:t>based on </a:t>
            </a:r>
            <a:r>
              <a:rPr>
                <a:latin typeface="+mn-lt"/>
                <a:ea typeface="+mn-ea"/>
                <a:cs typeface="+mn-cs"/>
                <a:sym typeface="Avenir Black"/>
              </a:rPr>
              <a:t>research center</a:t>
            </a:r>
          </a:p>
          <a:p>
            <a:pPr marL="199441" indent="-199441">
              <a:defRPr sz="1600"/>
            </a:pPr>
            <a:endParaRPr>
              <a:latin typeface="+mn-lt"/>
              <a:ea typeface="+mn-ea"/>
              <a:cs typeface="+mn-cs"/>
              <a:sym typeface="Avenir Black"/>
            </a:endParaRPr>
          </a:p>
          <a:p>
            <a:pPr marL="0" indent="0">
              <a:spcBef>
                <a:spcPts val="0"/>
              </a:spcBef>
              <a:buSzTx/>
              <a:buNone/>
              <a:defRPr sz="1800" spc="6">
                <a:solidFill>
                  <a:schemeClr val="accent5"/>
                </a:solidFill>
                <a:uFill>
                  <a:solidFill>
                    <a:srgbClr val="2B6E95"/>
                  </a:solidFill>
                </a:uFill>
              </a:defRPr>
            </a:pPr>
            <a:r>
              <a:t>Patient identifier was a barcode</a:t>
            </a:r>
          </a:p>
          <a:p>
            <a:pPr marL="265922" indent="-265922">
              <a:spcBef>
                <a:spcPts val="1600"/>
              </a:spcBef>
              <a:buClr>
                <a:srgbClr val="133050"/>
              </a:buClr>
              <a:buFont typeface="Arial"/>
              <a:defRPr sz="1600" spc="5">
                <a:solidFill>
                  <a:srgbClr val="000000"/>
                </a:solidFill>
                <a:uFill>
                  <a:solidFill>
                    <a:srgbClr val="2B6E95"/>
                  </a:solidFill>
                </a:uFill>
              </a:defRPr>
            </a:pPr>
            <a:r>
              <a:t>Barcode largely formed by metadata</a:t>
            </a:r>
          </a:p>
        </p:txBody>
      </p:sp>
      <p:sp>
        <p:nvSpPr>
          <p:cNvPr id="601" name="Shape 601"/>
          <p:cNvSpPr>
            <a:spLocks noGrp="1"/>
          </p:cNvSpPr>
          <p:nvPr>
            <p:ph type="title"/>
          </p:nvPr>
        </p:nvSpPr>
        <p:spPr>
          <a:xfrm>
            <a:off x="457199" y="301588"/>
            <a:ext cx="8686802" cy="682385"/>
          </a:xfrm>
          <a:prstGeom prst="rect">
            <a:avLst/>
          </a:prstGeom>
        </p:spPr>
        <p:txBody>
          <a:bodyPr/>
          <a:lstStyle>
            <a:lvl1pPr algn="l"/>
          </a:lstStyle>
          <a:p>
            <a:r>
              <a:t>Data Coordination Center (DCC) metadata</a:t>
            </a:r>
          </a:p>
        </p:txBody>
      </p:sp>
      <p:pic>
        <p:nvPicPr>
          <p:cNvPr id="602" name="pasted-image.png"/>
          <p:cNvPicPr>
            <a:picLocks noChangeAspect="1"/>
          </p:cNvPicPr>
          <p:nvPr/>
        </p:nvPicPr>
        <p:blipFill>
          <a:blip r:embed="rId3">
            <a:extLst/>
          </a:blip>
          <a:srcRect r="7736"/>
          <a:stretch>
            <a:fillRect/>
          </a:stretch>
        </p:blipFill>
        <p:spPr>
          <a:xfrm>
            <a:off x="4734956" y="1700807"/>
            <a:ext cx="4508971" cy="3456553"/>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p:cNvSpPr>
          <p:nvPr>
            <p:ph type="title"/>
          </p:nvPr>
        </p:nvSpPr>
        <p:spPr>
          <a:xfrm>
            <a:off x="457199" y="284191"/>
            <a:ext cx="8686802" cy="687071"/>
          </a:xfrm>
          <a:prstGeom prst="rect">
            <a:avLst/>
          </a:prstGeom>
        </p:spPr>
        <p:txBody>
          <a:bodyPr/>
          <a:lstStyle/>
          <a:p>
            <a:pPr lvl="1" algn="l"/>
            <a:r>
              <a:t>Cancer Genomics Hub (CGH</a:t>
            </a:r>
            <a:r>
              <a:rPr cap="small"/>
              <a:t>ub</a:t>
            </a:r>
            <a:r>
              <a:t>) metadata</a:t>
            </a:r>
          </a:p>
        </p:txBody>
      </p:sp>
      <p:sp>
        <p:nvSpPr>
          <p:cNvPr id="607" name="Shape 607"/>
          <p:cNvSpPr>
            <a:spLocks noGrp="1"/>
          </p:cNvSpPr>
          <p:nvPr>
            <p:ph type="body" sz="half" idx="1"/>
          </p:nvPr>
        </p:nvSpPr>
        <p:spPr>
          <a:xfrm>
            <a:off x="457199" y="1082734"/>
            <a:ext cx="8887307" cy="1654195"/>
          </a:xfrm>
          <a:prstGeom prst="rect">
            <a:avLst/>
          </a:prstGeom>
        </p:spPr>
        <p:txBody>
          <a:bodyPr anchor="ctr">
            <a:noAutofit/>
          </a:bodyPr>
          <a:lstStyle/>
          <a:p>
            <a:pPr marL="0" indent="0">
              <a:spcBef>
                <a:spcPts val="0"/>
              </a:spcBef>
              <a:buSzTx/>
              <a:buNone/>
              <a:defRPr sz="1800" spc="6">
                <a:solidFill>
                  <a:schemeClr val="accent5"/>
                </a:solidFill>
                <a:uFill>
                  <a:solidFill>
                    <a:srgbClr val="2B6E95"/>
                  </a:solidFill>
                </a:uFill>
              </a:defRPr>
            </a:pPr>
            <a:r>
              <a:t>CGHub introduced </a:t>
            </a:r>
            <a:r>
              <a:rPr>
                <a:latin typeface="+mn-lt"/>
                <a:ea typeface="+mn-ea"/>
                <a:cs typeface="+mn-cs"/>
                <a:sym typeface="Avenir Black"/>
              </a:rPr>
              <a:t>new identifiers</a:t>
            </a:r>
            <a:r>
              <a:t> to cope with file logistics issues that were arising</a:t>
            </a:r>
          </a:p>
          <a:p>
            <a:pPr marL="199441" indent="-199441">
              <a:defRPr sz="1600"/>
            </a:pPr>
            <a:r>
              <a:t>These identifiers needed to be mapped back to DCC barcodes</a:t>
            </a:r>
          </a:p>
          <a:p>
            <a:pPr marL="199441" indent="-199441"/>
            <a:endParaRPr/>
          </a:p>
          <a:p>
            <a:pPr marL="0" indent="0">
              <a:spcBef>
                <a:spcPts val="0"/>
              </a:spcBef>
              <a:buSzTx/>
              <a:buNone/>
              <a:defRPr sz="1800" spc="6">
                <a:solidFill>
                  <a:schemeClr val="accent5"/>
                </a:solidFill>
                <a:uFill>
                  <a:solidFill>
                    <a:srgbClr val="2B6E95"/>
                  </a:solidFill>
                </a:uFill>
                <a:latin typeface="+mn-lt"/>
                <a:ea typeface="+mn-ea"/>
                <a:cs typeface="+mn-cs"/>
                <a:sym typeface="Avenir Black"/>
              </a:defRPr>
            </a:pPr>
            <a:r>
              <a:rPr>
                <a:latin typeface="Avenir Medium"/>
                <a:ea typeface="Avenir Medium"/>
                <a:cs typeface="Avenir Medium"/>
                <a:sym typeface="Avenir Medium"/>
              </a:rPr>
              <a:t>Table of ~20 metadata properties listed,</a:t>
            </a:r>
            <a:r>
              <a:t> not connected to DCC</a:t>
            </a:r>
          </a:p>
        </p:txBody>
      </p:sp>
      <p:pic>
        <p:nvPicPr>
          <p:cNvPr id="608" name="pasted-image.png"/>
          <p:cNvPicPr>
            <a:picLocks noChangeAspect="1"/>
          </p:cNvPicPr>
          <p:nvPr/>
        </p:nvPicPr>
        <p:blipFill>
          <a:blip r:embed="rId2">
            <a:extLst/>
          </a:blip>
          <a:stretch>
            <a:fillRect/>
          </a:stretch>
        </p:blipFill>
        <p:spPr>
          <a:xfrm>
            <a:off x="-1" y="3313295"/>
            <a:ext cx="9601201" cy="2100264"/>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p:nvPr/>
        </p:nvSpPr>
        <p:spPr>
          <a:xfrm>
            <a:off x="472016" y="4992828"/>
            <a:ext cx="8628152" cy="820201"/>
          </a:xfrm>
          <a:prstGeom prst="rect">
            <a:avLst/>
          </a:prstGeom>
          <a:solidFill>
            <a:schemeClr val="accent6">
              <a:lumOff val="1568"/>
            </a:schemeClr>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
        <p:nvSpPr>
          <p:cNvPr id="611" name="Shape 611"/>
          <p:cNvSpPr>
            <a:spLocks noGrp="1"/>
          </p:cNvSpPr>
          <p:nvPr>
            <p:ph type="title"/>
          </p:nvPr>
        </p:nvSpPr>
        <p:spPr>
          <a:xfrm>
            <a:off x="292099" y="295734"/>
            <a:ext cx="9033463" cy="688228"/>
          </a:xfrm>
          <a:prstGeom prst="rect">
            <a:avLst/>
          </a:prstGeom>
        </p:spPr>
        <p:txBody>
          <a:bodyPr>
            <a:noAutofit/>
          </a:bodyPr>
          <a:lstStyle/>
          <a:p>
            <a:r>
              <a:t>“study drug-stage interaction in Prostate Cancer”</a:t>
            </a:r>
          </a:p>
        </p:txBody>
      </p:sp>
      <p:sp>
        <p:nvSpPr>
          <p:cNvPr id="612" name="Shape 612"/>
          <p:cNvSpPr/>
          <p:nvPr/>
        </p:nvSpPr>
        <p:spPr>
          <a:xfrm>
            <a:off x="676766" y="5249605"/>
            <a:ext cx="8247668" cy="68822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defRPr sz="2000" spc="6">
                <a:solidFill>
                  <a:schemeClr val="accent5">
                    <a:lumOff val="-8274"/>
                  </a:schemeClr>
                </a:solidFill>
                <a:latin typeface="Avenir Medium"/>
                <a:ea typeface="Avenir Medium"/>
                <a:cs typeface="Avenir Medium"/>
                <a:sym typeface="Avenir Medium"/>
              </a:defRPr>
            </a:pPr>
            <a:r>
              <a:t>Previously </a:t>
            </a:r>
            <a:r>
              <a:rPr>
                <a:latin typeface="+mn-lt"/>
                <a:ea typeface="+mn-ea"/>
                <a:cs typeface="+mn-cs"/>
                <a:sym typeface="Avenir Black"/>
              </a:rPr>
              <a:t>very difficult</a:t>
            </a:r>
            <a:r>
              <a:t> query: “all matched tumor-normal samples”</a:t>
            </a:r>
          </a:p>
        </p:txBody>
      </p:sp>
      <p:sp>
        <p:nvSpPr>
          <p:cNvPr id="613" name="Shape 613"/>
          <p:cNvSpPr/>
          <p:nvPr/>
        </p:nvSpPr>
        <p:spPr>
          <a:xfrm>
            <a:off x="1130196" y="1328794"/>
            <a:ext cx="7357269" cy="331920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marL="213894" indent="-213894">
              <a:spcBef>
                <a:spcPts val="1600"/>
              </a:spcBef>
              <a:buSzPct val="100000"/>
              <a:buAutoNum type="arabicPeriod"/>
              <a:defRPr sz="2100" spc="7">
                <a:solidFill>
                  <a:schemeClr val="accent5"/>
                </a:solidFill>
                <a:latin typeface="Avenir Medium"/>
                <a:ea typeface="Avenir Medium"/>
                <a:cs typeface="Avenir Medium"/>
                <a:sym typeface="Avenir Medium"/>
              </a:defRPr>
            </a:pPr>
            <a:r>
              <a:t> Go to DCC, download </a:t>
            </a:r>
            <a:r>
              <a:rPr>
                <a:latin typeface="+mn-lt"/>
                <a:ea typeface="+mn-ea"/>
                <a:cs typeface="+mn-cs"/>
                <a:sym typeface="Avenir Black"/>
              </a:rPr>
              <a:t>all</a:t>
            </a:r>
            <a:r>
              <a:t> prostate cancer files</a:t>
            </a:r>
          </a:p>
          <a:p>
            <a:pPr marL="213894" indent="-213894">
              <a:spcBef>
                <a:spcPts val="1600"/>
              </a:spcBef>
              <a:buSzPct val="100000"/>
              <a:buAutoNum type="arabicPeriod"/>
              <a:defRPr sz="2100" spc="7">
                <a:solidFill>
                  <a:schemeClr val="accent5"/>
                </a:solidFill>
                <a:latin typeface="Avenir Medium"/>
                <a:ea typeface="Avenir Medium"/>
                <a:cs typeface="Avenir Medium"/>
                <a:sym typeface="Avenir Medium"/>
              </a:defRPr>
            </a:pPr>
            <a:r>
              <a:t> Parse all XML files for </a:t>
            </a:r>
            <a:r>
              <a:rPr>
                <a:latin typeface="+mn-lt"/>
                <a:ea typeface="+mn-ea"/>
                <a:cs typeface="+mn-cs"/>
                <a:sym typeface="Avenir Black"/>
              </a:rPr>
              <a:t>drug</a:t>
            </a:r>
            <a:r>
              <a:t> and </a:t>
            </a:r>
            <a:r>
              <a:rPr>
                <a:latin typeface="+mn-lt"/>
                <a:ea typeface="+mn-ea"/>
                <a:cs typeface="+mn-cs"/>
                <a:sym typeface="Avenir Black"/>
              </a:rPr>
              <a:t>stage</a:t>
            </a:r>
            <a:r>
              <a:t> </a:t>
            </a:r>
          </a:p>
          <a:p>
            <a:pPr marL="213894" indent="-213894">
              <a:spcBef>
                <a:spcPts val="1600"/>
              </a:spcBef>
              <a:buSzPct val="100000"/>
              <a:buAutoNum type="arabicPeriod"/>
              <a:defRPr sz="2100" spc="7">
                <a:solidFill>
                  <a:schemeClr val="accent5"/>
                </a:solidFill>
                <a:latin typeface="Avenir Medium"/>
                <a:ea typeface="Avenir Medium"/>
                <a:cs typeface="Avenir Medium"/>
                <a:sym typeface="Avenir Medium"/>
              </a:defRPr>
            </a:pPr>
            <a:r>
              <a:t> Form cohort of </a:t>
            </a:r>
            <a:r>
              <a:rPr>
                <a:latin typeface="+mn-lt"/>
                <a:ea typeface="+mn-ea"/>
                <a:cs typeface="+mn-cs"/>
                <a:sym typeface="Avenir Black"/>
              </a:rPr>
              <a:t>Cases</a:t>
            </a:r>
          </a:p>
          <a:p>
            <a:pPr marL="213894" indent="-213894">
              <a:spcBef>
                <a:spcPts val="1600"/>
              </a:spcBef>
              <a:buSzPct val="100000"/>
              <a:buAutoNum type="arabicPeriod"/>
              <a:defRPr sz="2100" spc="7">
                <a:solidFill>
                  <a:schemeClr val="accent5"/>
                </a:solidFill>
                <a:latin typeface="Avenir Medium"/>
                <a:ea typeface="Avenir Medium"/>
                <a:cs typeface="Avenir Medium"/>
                <a:sym typeface="Avenir Medium"/>
              </a:defRPr>
            </a:pPr>
            <a:r>
              <a:t> </a:t>
            </a:r>
            <a:r>
              <a:rPr>
                <a:latin typeface="+mn-lt"/>
                <a:ea typeface="+mn-ea"/>
                <a:cs typeface="+mn-cs"/>
                <a:sym typeface="Avenir Black"/>
              </a:rPr>
              <a:t>Map</a:t>
            </a:r>
            <a:r>
              <a:t> this cohort to their CGHub identifiers</a:t>
            </a:r>
          </a:p>
          <a:p>
            <a:pPr marL="213894" indent="-213894">
              <a:spcBef>
                <a:spcPts val="1600"/>
              </a:spcBef>
              <a:buSzPct val="100000"/>
              <a:buAutoNum type="arabicPeriod"/>
              <a:defRPr sz="2100" spc="7">
                <a:solidFill>
                  <a:schemeClr val="accent5"/>
                </a:solidFill>
                <a:latin typeface="Avenir Medium"/>
                <a:ea typeface="Avenir Medium"/>
                <a:cs typeface="Avenir Medium"/>
                <a:sym typeface="Avenir Medium"/>
              </a:defRPr>
            </a:pPr>
            <a:r>
              <a:t> Pull </a:t>
            </a:r>
            <a:r>
              <a:rPr>
                <a:latin typeface="+mn-lt"/>
                <a:ea typeface="+mn-ea"/>
                <a:cs typeface="+mn-cs"/>
                <a:sym typeface="Avenir Black"/>
              </a:rPr>
              <a:t>all data </a:t>
            </a:r>
            <a:r>
              <a:t>matching those Cases from CGHub</a:t>
            </a:r>
          </a:p>
          <a:p>
            <a:pPr marL="213894" indent="-213894">
              <a:spcBef>
                <a:spcPts val="1600"/>
              </a:spcBef>
              <a:buSzPct val="100000"/>
              <a:buAutoNum type="arabicPeriod"/>
              <a:defRPr sz="2100" spc="7">
                <a:solidFill>
                  <a:schemeClr val="accent5"/>
                </a:solidFill>
                <a:latin typeface="Avenir Medium"/>
                <a:ea typeface="Avenir Medium"/>
                <a:cs typeface="Avenir Medium"/>
                <a:sym typeface="Avenir Medium"/>
              </a:defRPr>
            </a:pPr>
            <a:r>
              <a:t> Find out I </a:t>
            </a:r>
            <a:r>
              <a:rPr>
                <a:latin typeface="+mn-lt"/>
                <a:ea typeface="+mn-ea"/>
                <a:cs typeface="+mn-cs"/>
                <a:sym typeface="Avenir Black"/>
              </a:rPr>
              <a:t>only have </a:t>
            </a:r>
            <a:r>
              <a:rPr>
                <a:latin typeface="Avenir Black Oblique"/>
                <a:ea typeface="Avenir Black Oblique"/>
                <a:cs typeface="Avenir Black Oblique"/>
                <a:sym typeface="Avenir Black Oblique"/>
              </a:rPr>
              <a:t>N</a:t>
            </a:r>
            <a:r>
              <a:t> samples of that type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1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61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61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3" nodeType="afterEffect">
                                  <p:stCondLst>
                                    <p:cond delay="0"/>
                                  </p:stCondLst>
                                  <p:iterate>
                                    <p:tmAbs val="0"/>
                                  </p:iterate>
                                  <p:childTnLst>
                                    <p:set>
                                      <p:cBhvr>
                                        <p:cTn id="35" fill="hold"/>
                                        <p:tgtEl>
                                          <p:spTgt spid="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2" animBg="1" advAuto="0"/>
      <p:bldP spid="612" grpId="3" animBg="1" advAuto="0"/>
      <p:bldP spid="613"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p:nvPr/>
        </p:nvSpPr>
        <p:spPr>
          <a:xfrm>
            <a:off x="486524" y="2325112"/>
            <a:ext cx="8628152" cy="2101908"/>
          </a:xfrm>
          <a:prstGeom prst="rect">
            <a:avLst/>
          </a:prstGeom>
          <a:solidFill>
            <a:schemeClr val="accent6"/>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
        <p:nvSpPr>
          <p:cNvPr id="618" name="Shape 618"/>
          <p:cNvSpPr>
            <a:spLocks noGrp="1"/>
          </p:cNvSpPr>
          <p:nvPr>
            <p:ph type="title"/>
          </p:nvPr>
        </p:nvSpPr>
        <p:spPr>
          <a:xfrm>
            <a:off x="947420" y="1396347"/>
            <a:ext cx="7680960" cy="688064"/>
          </a:xfrm>
          <a:prstGeom prst="rect">
            <a:avLst/>
          </a:prstGeom>
        </p:spPr>
        <p:txBody>
          <a:bodyPr/>
          <a:lstStyle>
            <a:lvl1pPr>
              <a:defRPr sz="2600" spc="0"/>
            </a:lvl1pPr>
          </a:lstStyle>
          <a:p>
            <a:r>
              <a:t>Enter the “Cloud Pilots”</a:t>
            </a:r>
          </a:p>
        </p:txBody>
      </p:sp>
      <p:sp>
        <p:nvSpPr>
          <p:cNvPr id="619" name="Shape 619"/>
          <p:cNvSpPr/>
          <p:nvPr/>
        </p:nvSpPr>
        <p:spPr>
          <a:xfrm>
            <a:off x="470032" y="2763520"/>
            <a:ext cx="8686802" cy="13944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lnSpc>
                <a:spcPct val="80000"/>
              </a:lnSpc>
              <a:defRPr sz="4500" spc="15">
                <a:solidFill>
                  <a:schemeClr val="accent5">
                    <a:lumOff val="-8274"/>
                  </a:schemeClr>
                </a:solidFill>
              </a:defRPr>
            </a:pPr>
            <a:r>
              <a:rPr>
                <a:latin typeface="Avenir Book Oblique"/>
                <a:ea typeface="Avenir Book Oblique"/>
                <a:cs typeface="Avenir Book Oblique"/>
                <a:sym typeface="Avenir Book Oblique"/>
              </a:rPr>
              <a:t>Democratize</a:t>
            </a:r>
            <a:r>
              <a:t> the TCGA data by </a:t>
            </a:r>
            <a:r>
              <a:rPr>
                <a:latin typeface="+mn-lt"/>
                <a:ea typeface="+mn-ea"/>
                <a:cs typeface="+mn-cs"/>
                <a:sym typeface="Avenir Black"/>
              </a:rPr>
              <a:t>sharing</a:t>
            </a:r>
            <a:r>
              <a:t> it &amp; making it </a:t>
            </a:r>
            <a:r>
              <a:rPr>
                <a:latin typeface="+mn-lt"/>
                <a:ea typeface="+mn-ea"/>
                <a:cs typeface="+mn-cs"/>
                <a:sym typeface="Avenir Black"/>
              </a:rPr>
              <a:t>usable</a:t>
            </a:r>
            <a:r>
              <a:t>.</a:t>
            </a:r>
          </a:p>
        </p:txBody>
      </p:sp>
      <p:pic>
        <p:nvPicPr>
          <p:cNvPr id="620" name="pasted-image.png"/>
          <p:cNvPicPr>
            <a:picLocks noChangeAspect="1"/>
          </p:cNvPicPr>
          <p:nvPr/>
        </p:nvPicPr>
        <p:blipFill>
          <a:blip r:embed="rId2">
            <a:extLst/>
          </a:blip>
          <a:stretch>
            <a:fillRect/>
          </a:stretch>
        </p:blipFill>
        <p:spPr>
          <a:xfrm>
            <a:off x="4041519" y="5074122"/>
            <a:ext cx="2513315" cy="868335"/>
          </a:xfrm>
          <a:prstGeom prst="rect">
            <a:avLst/>
          </a:prstGeom>
          <a:ln w="12700">
            <a:miter lim="400000"/>
          </a:ln>
        </p:spPr>
      </p:pic>
      <p:pic>
        <p:nvPicPr>
          <p:cNvPr id="621" name="pasted-image.png"/>
          <p:cNvPicPr>
            <a:picLocks noChangeAspect="1"/>
          </p:cNvPicPr>
          <p:nvPr/>
        </p:nvPicPr>
        <p:blipFill>
          <a:blip r:embed="rId3">
            <a:extLst/>
          </a:blip>
          <a:stretch>
            <a:fillRect/>
          </a:stretch>
        </p:blipFill>
        <p:spPr>
          <a:xfrm>
            <a:off x="7093211" y="5359267"/>
            <a:ext cx="2012353" cy="508872"/>
          </a:xfrm>
          <a:prstGeom prst="rect">
            <a:avLst/>
          </a:prstGeom>
          <a:ln w="12700">
            <a:miter lim="400000"/>
          </a:ln>
        </p:spPr>
      </p:pic>
      <p:pic>
        <p:nvPicPr>
          <p:cNvPr id="622" name="SB_Logotype_RGB_2C.png"/>
          <p:cNvPicPr>
            <a:picLocks noChangeAspect="1"/>
          </p:cNvPicPr>
          <p:nvPr/>
        </p:nvPicPr>
        <p:blipFill>
          <a:blip r:embed="rId4">
            <a:extLst/>
          </a:blip>
          <a:stretch>
            <a:fillRect/>
          </a:stretch>
        </p:blipFill>
        <p:spPr>
          <a:xfrm>
            <a:off x="502839" y="5382029"/>
            <a:ext cx="3029935" cy="463348"/>
          </a:xfrm>
          <a:prstGeom prst="rect">
            <a:avLst/>
          </a:prstGeom>
          <a:ln w="12700">
            <a:miter lim="400000"/>
          </a:ln>
        </p:spPr>
      </p:pic>
      <p:sp>
        <p:nvSpPr>
          <p:cNvPr id="623" name="Shape 623"/>
          <p:cNvSpPr/>
          <p:nvPr/>
        </p:nvSpPr>
        <p:spPr>
          <a:xfrm>
            <a:off x="4194502" y="2385865"/>
            <a:ext cx="1237862" cy="1"/>
          </a:xfrm>
          <a:prstGeom prst="line">
            <a:avLst/>
          </a:prstGeom>
          <a:ln w="76200">
            <a:solidFill>
              <a:schemeClr val="accent3">
                <a:lumOff val="11421"/>
              </a:schemeClr>
            </a:solidFill>
          </a:ln>
        </p:spPr>
        <p:txBody>
          <a:bodyPr lIns="45718" tIns="45718" rIns="45718" bIns="45718"/>
          <a:lstStyle/>
          <a:p>
            <a:pPr algn="ctr">
              <a:spcBef>
                <a:spcPts val="300"/>
              </a:spcBef>
              <a:defRPr sz="1500" spc="0">
                <a:uFillTx/>
                <a:latin typeface="Avenir Heavy"/>
                <a:ea typeface="Avenir Heavy"/>
                <a:cs typeface="Avenir Heavy"/>
                <a:sym typeface="Avenir Heavy"/>
              </a:defRPr>
            </a:pPr>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25" name="Shape 625"/>
          <p:cNvSpPr>
            <a:spLocks noGrp="1"/>
          </p:cNvSpPr>
          <p:nvPr>
            <p:ph type="title"/>
          </p:nvPr>
        </p:nvSpPr>
        <p:spPr>
          <a:xfrm>
            <a:off x="-31402" y="2353081"/>
            <a:ext cx="9613205" cy="688063"/>
          </a:xfrm>
          <a:prstGeom prst="rect">
            <a:avLst/>
          </a:prstGeom>
        </p:spPr>
        <p:txBody>
          <a:bodyPr/>
          <a:lstStyle>
            <a:lvl1pPr>
              <a:defRPr sz="2900"/>
            </a:lvl1pPr>
          </a:lstStyle>
          <a:p>
            <a:r>
              <a:t>Cleaning &amp; harmonizing metadata</a:t>
            </a:r>
          </a:p>
        </p:txBody>
      </p:sp>
      <p:sp>
        <p:nvSpPr>
          <p:cNvPr id="626" name="Shape 626"/>
          <p:cNvSpPr/>
          <p:nvPr/>
        </p:nvSpPr>
        <p:spPr>
          <a:xfrm>
            <a:off x="3522133" y="2997200"/>
            <a:ext cx="2392826" cy="382456"/>
          </a:xfrm>
          <a:prstGeom prst="rect">
            <a:avLst/>
          </a:prstGeom>
          <a:solidFill>
            <a:schemeClr val="accent3"/>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p:cNvSpPr>
          <p:nvPr>
            <p:ph type="title"/>
          </p:nvPr>
        </p:nvSpPr>
        <p:spPr>
          <a:prstGeom prst="rect">
            <a:avLst/>
          </a:prstGeom>
        </p:spPr>
        <p:txBody>
          <a:bodyPr/>
          <a:lstStyle>
            <a:lvl1pPr>
              <a:defRPr sz="2800"/>
            </a:lvl1pPr>
          </a:lstStyle>
          <a:p>
            <a:r>
              <a:t>leveling the playing field for cancer genomics</a:t>
            </a:r>
          </a:p>
        </p:txBody>
      </p:sp>
      <p:sp>
        <p:nvSpPr>
          <p:cNvPr id="479" name="Shape 479"/>
          <p:cNvSpPr/>
          <p:nvPr/>
        </p:nvSpPr>
        <p:spPr>
          <a:xfrm>
            <a:off x="2022344" y="5185881"/>
            <a:ext cx="5604386" cy="9918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ctr" defTabSz="457200">
              <a:defRPr sz="2000" spc="0">
                <a:solidFill>
                  <a:srgbClr val="FFFFFF"/>
                </a:solidFill>
                <a:uFillTx/>
                <a:latin typeface="+mn-lt"/>
                <a:ea typeface="+mn-ea"/>
                <a:cs typeface="+mn-cs"/>
                <a:sym typeface="Avenir Black"/>
              </a:defRPr>
            </a:pPr>
            <a:r>
              <a:t>Jack DiGiovanna, PhD</a:t>
            </a:r>
          </a:p>
          <a:p>
            <a:pPr algn="ctr" defTabSz="457200">
              <a:defRPr sz="1500" spc="0">
                <a:solidFill>
                  <a:srgbClr val="FFFFFF"/>
                </a:solidFill>
                <a:uFillTx/>
                <a:latin typeface="+mn-lt"/>
                <a:ea typeface="+mn-ea"/>
                <a:cs typeface="+mn-cs"/>
                <a:sym typeface="Avenir Black"/>
              </a:defRPr>
            </a:pPr>
            <a:r>
              <a:t>22 September 2016</a:t>
            </a:r>
          </a:p>
          <a:p>
            <a:pPr algn="ctr" defTabSz="457200">
              <a:defRPr sz="1500" spc="0">
                <a:solidFill>
                  <a:srgbClr val="FFFFFF"/>
                </a:solidFill>
                <a:uFillTx/>
                <a:latin typeface="+mn-lt"/>
                <a:ea typeface="+mn-ea"/>
                <a:cs typeface="+mn-cs"/>
                <a:sym typeface="Avenir Black"/>
              </a:defRPr>
            </a:pPr>
            <a:r>
              <a:t>@jack_digi</a:t>
            </a:r>
          </a:p>
        </p:txBody>
      </p:sp>
      <p:sp>
        <p:nvSpPr>
          <p:cNvPr id="480" name="Shape 480"/>
          <p:cNvSpPr/>
          <p:nvPr/>
        </p:nvSpPr>
        <p:spPr>
          <a:xfrm>
            <a:off x="2998879" y="6356350"/>
            <a:ext cx="4387157" cy="279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457200">
              <a:defRPr sz="1600" spc="0">
                <a:solidFill>
                  <a:srgbClr val="9FD9DC"/>
                </a:solidFill>
                <a:uFillTx/>
                <a:latin typeface="+mn-lt"/>
                <a:ea typeface="+mn-ea"/>
                <a:cs typeface="+mn-cs"/>
                <a:sym typeface="Avenir Black"/>
              </a:defRPr>
            </a:lvl1pPr>
          </a:lstStyle>
          <a:p>
            <a:r>
              <a:t>Join the Conversation #WolframDataSummit</a:t>
            </a:r>
          </a:p>
        </p:txBody>
      </p:sp>
      <p:pic>
        <p:nvPicPr>
          <p:cNvPr id="481" name="twitter.png"/>
          <p:cNvPicPr>
            <a:picLocks noChangeAspect="1"/>
          </p:cNvPicPr>
          <p:nvPr/>
        </p:nvPicPr>
        <p:blipFill>
          <a:blip r:embed="rId3">
            <a:extLst/>
          </a:blip>
          <a:srcRect l="21829" t="25712" r="21829" b="25712"/>
          <a:stretch>
            <a:fillRect/>
          </a:stretch>
        </p:blipFill>
        <p:spPr>
          <a:xfrm>
            <a:off x="2535359" y="6325393"/>
            <a:ext cx="400038" cy="344899"/>
          </a:xfrm>
          <a:prstGeom prst="rect">
            <a:avLst/>
          </a:prstGeom>
          <a:ln w="12700">
            <a:miter lim="400000"/>
          </a:ln>
        </p:spPr>
      </p:pic>
      <p:pic>
        <p:nvPicPr>
          <p:cNvPr id="482" name="sublteforjack-filtered.png"/>
          <p:cNvPicPr>
            <a:picLocks noChangeAspect="1"/>
          </p:cNvPicPr>
          <p:nvPr/>
        </p:nvPicPr>
        <p:blipFill>
          <a:blip r:embed="rId4">
            <a:alphaModFix amt="33591"/>
            <a:extLst/>
          </a:blip>
          <a:srcRect l="1272" t="20572" r="30115" b="10814"/>
          <a:stretch>
            <a:fillRect/>
          </a:stretch>
        </p:blipFill>
        <p:spPr>
          <a:xfrm>
            <a:off x="15239" y="0"/>
            <a:ext cx="9570721" cy="6858000"/>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p:cNvSpPr>
          <p:nvPr>
            <p:ph type="title"/>
          </p:nvPr>
        </p:nvSpPr>
        <p:spPr>
          <a:xfrm>
            <a:off x="444499" y="309591"/>
            <a:ext cx="8686802" cy="687071"/>
          </a:xfrm>
          <a:prstGeom prst="rect">
            <a:avLst/>
          </a:prstGeom>
        </p:spPr>
        <p:txBody>
          <a:bodyPr>
            <a:noAutofit/>
          </a:bodyPr>
          <a:lstStyle/>
          <a:p>
            <a:r>
              <a:t>Many fields to “represent a clinical picture”</a:t>
            </a:r>
          </a:p>
        </p:txBody>
      </p:sp>
      <p:sp>
        <p:nvSpPr>
          <p:cNvPr id="629" name="Shape 629"/>
          <p:cNvSpPr>
            <a:spLocks noGrp="1"/>
          </p:cNvSpPr>
          <p:nvPr>
            <p:ph type="body" idx="1"/>
          </p:nvPr>
        </p:nvSpPr>
        <p:spPr>
          <a:xfrm>
            <a:off x="457199" y="1255454"/>
            <a:ext cx="8686802" cy="4911595"/>
          </a:xfrm>
          <a:prstGeom prst="rect">
            <a:avLst/>
          </a:prstGeom>
        </p:spPr>
        <p:txBody>
          <a:bodyPr anchor="ctr">
            <a:noAutofit/>
          </a:bodyPr>
          <a:lstStyle/>
          <a:p>
            <a:pPr marL="0" indent="0">
              <a:spcBef>
                <a:spcPts val="0"/>
              </a:spcBef>
              <a:buSzTx/>
              <a:buNone/>
              <a:defRPr sz="1800" spc="6">
                <a:solidFill>
                  <a:schemeClr val="accent5"/>
                </a:solidFill>
                <a:uFill>
                  <a:solidFill>
                    <a:srgbClr val="2B6E95"/>
                  </a:solidFill>
                </a:uFill>
              </a:defRPr>
            </a:pPr>
            <a:r>
              <a:t>It took a long time to understand the 2,000 metadata properties</a:t>
            </a:r>
          </a:p>
          <a:p>
            <a:pPr marL="199441" indent="-199441">
              <a:spcBef>
                <a:spcPts val="700"/>
              </a:spcBef>
              <a:defRPr sz="1600"/>
            </a:pPr>
            <a:r>
              <a:t>Extracted all properties to find the distributions for each</a:t>
            </a:r>
          </a:p>
          <a:p>
            <a:pPr marL="199441" indent="-199441">
              <a:spcBef>
                <a:spcPts val="700"/>
              </a:spcBef>
              <a:defRPr sz="1600"/>
            </a:pPr>
            <a:r>
              <a:t>Interviewed researchers and gathered community feedback</a:t>
            </a:r>
          </a:p>
          <a:p>
            <a:pPr marL="199441" indent="-199441"/>
            <a:endParaRPr/>
          </a:p>
          <a:p>
            <a:pPr marL="199441" indent="-199441"/>
            <a:endParaRPr/>
          </a:p>
          <a:p>
            <a:pPr marL="199441" indent="-199441"/>
            <a:endParaRPr/>
          </a:p>
          <a:p>
            <a:pPr marL="0" indent="0">
              <a:spcBef>
                <a:spcPts val="0"/>
              </a:spcBef>
              <a:buSzTx/>
              <a:buNone/>
              <a:defRPr sz="1800" spc="6">
                <a:solidFill>
                  <a:schemeClr val="accent5"/>
                </a:solidFill>
                <a:uFill>
                  <a:solidFill>
                    <a:srgbClr val="2B6E95"/>
                  </a:solidFill>
                </a:uFill>
              </a:defRPr>
            </a:pPr>
            <a:r>
              <a:t>Some metrics were (mostly) unique to particular cancers</a:t>
            </a:r>
          </a:p>
          <a:p>
            <a:pPr marL="199441" indent="-199441">
              <a:spcBef>
                <a:spcPts val="700"/>
              </a:spcBef>
              <a:defRPr sz="1600"/>
            </a:pPr>
            <a:r>
              <a:t>Prostate Specific Antigen (PSA) levels in prostate cancer</a:t>
            </a:r>
          </a:p>
          <a:p>
            <a:pPr marL="199441" indent="-199441">
              <a:spcBef>
                <a:spcPts val="700"/>
              </a:spcBef>
              <a:defRPr sz="1600"/>
            </a:pPr>
            <a:r>
              <a:t>Smoking history and lung cancer</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2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2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29">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62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62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629">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62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629">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629">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62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xfrm>
            <a:off x="457199" y="309591"/>
            <a:ext cx="8686802" cy="687071"/>
          </a:xfrm>
          <a:prstGeom prst="rect">
            <a:avLst/>
          </a:prstGeom>
        </p:spPr>
        <p:txBody>
          <a:bodyPr/>
          <a:lstStyle>
            <a:lvl1pPr algn="ctr"/>
          </a:lstStyle>
          <a:p>
            <a:r>
              <a:t>Pseudo-code</a:t>
            </a:r>
          </a:p>
        </p:txBody>
      </p:sp>
      <p:sp>
        <p:nvSpPr>
          <p:cNvPr id="634" name="Shape 634"/>
          <p:cNvSpPr>
            <a:spLocks noGrp="1"/>
          </p:cNvSpPr>
          <p:nvPr>
            <p:ph type="body" sz="half" idx="1"/>
          </p:nvPr>
        </p:nvSpPr>
        <p:spPr>
          <a:xfrm>
            <a:off x="507999" y="1363869"/>
            <a:ext cx="3846653" cy="4435062"/>
          </a:xfrm>
          <a:prstGeom prst="rect">
            <a:avLst/>
          </a:prstGeom>
        </p:spPr>
        <p:txBody>
          <a:bodyPr anchor="ctr">
            <a:noAutofit/>
          </a:bodyPr>
          <a:lstStyle/>
          <a:p>
            <a:pPr marL="0" indent="0">
              <a:spcBef>
                <a:spcPts val="0"/>
              </a:spcBef>
              <a:buSzTx/>
              <a:buNone/>
              <a:defRPr sz="1800" spc="6">
                <a:solidFill>
                  <a:schemeClr val="accent5"/>
                </a:solidFill>
                <a:uFill>
                  <a:solidFill>
                    <a:srgbClr val="2B6E95"/>
                  </a:solidFill>
                </a:uFill>
              </a:defRPr>
            </a:pPr>
            <a:r>
              <a:t>Select (heuristically) parameters by:</a:t>
            </a:r>
          </a:p>
          <a:p>
            <a:pPr marL="265922" indent="-265922">
              <a:spcBef>
                <a:spcPts val="700"/>
              </a:spcBef>
              <a:buClr>
                <a:srgbClr val="133050"/>
              </a:buClr>
              <a:buFont typeface="Arial"/>
              <a:defRPr sz="1600" spc="5">
                <a:uFill>
                  <a:solidFill>
                    <a:srgbClr val="2B6E95"/>
                  </a:solidFill>
                </a:uFill>
              </a:defRPr>
            </a:pPr>
            <a:r>
              <a:t>Minimize </a:t>
            </a:r>
            <a:r>
              <a:rPr>
                <a:latin typeface="+mn-lt"/>
                <a:ea typeface="+mn-ea"/>
                <a:cs typeface="+mn-cs"/>
                <a:sym typeface="Avenir Black"/>
              </a:rPr>
              <a:t>sparsity</a:t>
            </a:r>
          </a:p>
          <a:p>
            <a:pPr marL="265922" indent="-265922">
              <a:spcBef>
                <a:spcPts val="700"/>
              </a:spcBef>
              <a:buClr>
                <a:srgbClr val="133050"/>
              </a:buClr>
              <a:buFont typeface="Arial"/>
              <a:defRPr sz="1600" spc="5">
                <a:uFill>
                  <a:solidFill>
                    <a:srgbClr val="2B6E95"/>
                  </a:solidFill>
                </a:uFill>
              </a:defRPr>
            </a:pPr>
            <a:r>
              <a:t>Maximize </a:t>
            </a:r>
            <a:r>
              <a:rPr>
                <a:latin typeface="+mn-lt"/>
                <a:ea typeface="+mn-ea"/>
                <a:cs typeface="+mn-cs"/>
                <a:sym typeface="Avenir Black"/>
              </a:rPr>
              <a:t>usability</a:t>
            </a:r>
          </a:p>
          <a:p>
            <a:pPr marL="265922" indent="-265922">
              <a:spcBef>
                <a:spcPts val="0"/>
              </a:spcBef>
              <a:buClr>
                <a:srgbClr val="133050"/>
              </a:buClr>
              <a:buFont typeface="Arial"/>
              <a:defRPr spc="4">
                <a:solidFill>
                  <a:srgbClr val="000000"/>
                </a:solidFill>
                <a:uFill>
                  <a:solidFill>
                    <a:srgbClr val="2B6E95"/>
                  </a:solidFill>
                </a:uFill>
              </a:defRPr>
            </a:pPr>
            <a:endParaRPr>
              <a:latin typeface="+mn-lt"/>
              <a:ea typeface="+mn-ea"/>
              <a:cs typeface="+mn-cs"/>
              <a:sym typeface="Avenir Black"/>
            </a:endParaRPr>
          </a:p>
          <a:p>
            <a:pPr marL="265922" indent="-265922">
              <a:spcBef>
                <a:spcPts val="0"/>
              </a:spcBef>
              <a:buClr>
                <a:srgbClr val="133050"/>
              </a:buClr>
              <a:buFont typeface="Arial"/>
              <a:defRPr spc="4">
                <a:solidFill>
                  <a:srgbClr val="000000"/>
                </a:solidFill>
                <a:uFill>
                  <a:solidFill>
                    <a:srgbClr val="2B6E95"/>
                  </a:solidFill>
                </a:uFill>
              </a:defRPr>
            </a:pPr>
            <a:endParaRPr>
              <a:latin typeface="+mn-lt"/>
              <a:ea typeface="+mn-ea"/>
              <a:cs typeface="+mn-cs"/>
              <a:sym typeface="Avenir Black"/>
            </a:endParaRPr>
          </a:p>
          <a:p>
            <a:pPr marL="0" indent="0">
              <a:spcBef>
                <a:spcPts val="1600"/>
              </a:spcBef>
              <a:buSzTx/>
              <a:buNone/>
              <a:defRPr sz="1800" spc="6">
                <a:solidFill>
                  <a:schemeClr val="accent5"/>
                </a:solidFill>
                <a:uFill>
                  <a:solidFill>
                    <a:srgbClr val="2B6E95"/>
                  </a:solidFill>
                </a:uFill>
              </a:defRPr>
            </a:pPr>
            <a:r>
              <a:t>Eventually decided on </a:t>
            </a:r>
            <a:r>
              <a:rPr>
                <a:latin typeface="+mn-lt"/>
                <a:ea typeface="+mn-ea"/>
                <a:cs typeface="+mn-cs"/>
                <a:sym typeface="Avenir Black"/>
              </a:rPr>
              <a:t>106 parameters</a:t>
            </a:r>
            <a:r>
              <a:t> organized into</a:t>
            </a:r>
            <a:r>
              <a:rPr>
                <a:latin typeface="+mn-lt"/>
                <a:ea typeface="+mn-ea"/>
                <a:cs typeface="+mn-cs"/>
                <a:sym typeface="Avenir Black"/>
              </a:rPr>
              <a:t> 10 entities</a:t>
            </a:r>
          </a:p>
          <a:p>
            <a:pPr marL="199441" indent="-199441"/>
            <a:endParaRPr>
              <a:latin typeface="+mn-lt"/>
              <a:ea typeface="+mn-ea"/>
              <a:cs typeface="+mn-cs"/>
              <a:sym typeface="Avenir Black"/>
            </a:endParaRPr>
          </a:p>
          <a:p>
            <a:pPr marL="0" indent="0">
              <a:spcBef>
                <a:spcPts val="0"/>
              </a:spcBef>
              <a:buSzTx/>
              <a:buNone/>
              <a:defRPr sz="1800" spc="6">
                <a:solidFill>
                  <a:schemeClr val="accent5"/>
                </a:solidFill>
                <a:uFill>
                  <a:solidFill>
                    <a:srgbClr val="2B6E95"/>
                  </a:solidFill>
                </a:uFill>
              </a:defRPr>
            </a:pPr>
            <a:r>
              <a:t>Additional design considerations:</a:t>
            </a:r>
          </a:p>
          <a:p>
            <a:pPr marL="265922" indent="-265922">
              <a:spcBef>
                <a:spcPts val="700"/>
              </a:spcBef>
              <a:buClr>
                <a:srgbClr val="133050"/>
              </a:buClr>
              <a:buFont typeface="Arial"/>
              <a:defRPr sz="1600" spc="5">
                <a:uFill>
                  <a:solidFill>
                    <a:srgbClr val="2B6E95"/>
                  </a:solidFill>
                </a:uFill>
              </a:defRPr>
            </a:pPr>
            <a:r>
              <a:t>Users previously had tabular data</a:t>
            </a:r>
          </a:p>
          <a:p>
            <a:pPr marL="265922" indent="-265922">
              <a:spcBef>
                <a:spcPts val="700"/>
              </a:spcBef>
              <a:buClr>
                <a:srgbClr val="133050"/>
              </a:buClr>
              <a:buFont typeface="Arial"/>
              <a:defRPr sz="1600" spc="5">
                <a:uFill>
                  <a:solidFill>
                    <a:srgbClr val="2B6E95"/>
                  </a:solidFill>
                </a:uFill>
              </a:defRPr>
            </a:pPr>
            <a:r>
              <a:t>Structure similar to user expectations</a:t>
            </a:r>
          </a:p>
          <a:p>
            <a:pPr marL="265922" indent="-265922">
              <a:spcBef>
                <a:spcPts val="700"/>
              </a:spcBef>
              <a:buClr>
                <a:srgbClr val="133050"/>
              </a:buClr>
              <a:buFont typeface="Arial"/>
              <a:defRPr sz="1600" spc="5">
                <a:uFill>
                  <a:solidFill>
                    <a:srgbClr val="2B6E95"/>
                  </a:solidFill>
                </a:uFill>
              </a:defRPr>
            </a:pPr>
            <a:r>
              <a:t>Huge drop-down list not great</a:t>
            </a:r>
          </a:p>
        </p:txBody>
      </p:sp>
      <p:pic>
        <p:nvPicPr>
          <p:cNvPr id="635" name="pasted-image.png"/>
          <p:cNvPicPr>
            <a:picLocks noChangeAspect="1"/>
          </p:cNvPicPr>
          <p:nvPr/>
        </p:nvPicPr>
        <p:blipFill>
          <a:blip r:embed="rId3">
            <a:extLst/>
          </a:blip>
          <a:stretch>
            <a:fillRect/>
          </a:stretch>
        </p:blipFill>
        <p:spPr>
          <a:xfrm>
            <a:off x="4768796" y="1298743"/>
            <a:ext cx="4437612" cy="4565314"/>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3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3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34">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63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634">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63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34">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2" nodeType="afterEffect">
                                  <p:stCondLst>
                                    <p:cond delay="0"/>
                                  </p:stCondLst>
                                  <p:iterate>
                                    <p:tmAbs val="0"/>
                                  </p:iterate>
                                  <p:childTnLst>
                                    <p:set>
                                      <p:cBhvr>
                                        <p:cTn id="27" fill="hold"/>
                                        <p:tgtEl>
                                          <p:spTgt spid="635"/>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63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634">
                                            <p:txEl>
                                              <p:pRg st="7" end="7"/>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 nodeType="afterEffect">
                                  <p:stCondLst>
                                    <p:cond delay="0"/>
                                  </p:stCondLst>
                                  <p:iterate>
                                    <p:tmAbs val="0"/>
                                  </p:iterate>
                                  <p:childTnLst>
                                    <p:set>
                                      <p:cBhvr>
                                        <p:cTn id="37" fill="hold"/>
                                        <p:tgtEl>
                                          <p:spTgt spid="634">
                                            <p:txEl>
                                              <p:pRg st="8" end="8"/>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 nodeType="afterEffect">
                                  <p:stCondLst>
                                    <p:cond delay="0"/>
                                  </p:stCondLst>
                                  <p:iterate>
                                    <p:tmAbs val="0"/>
                                  </p:iterate>
                                  <p:childTnLst>
                                    <p:set>
                                      <p:cBhvr>
                                        <p:cTn id="40" fill="hold"/>
                                        <p:tgtEl>
                                          <p:spTgt spid="634">
                                            <p:txEl>
                                              <p:pRg st="9" end="9"/>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1" nodeType="afterEffect">
                                  <p:stCondLst>
                                    <p:cond delay="0"/>
                                  </p:stCondLst>
                                  <p:iterate>
                                    <p:tmAbs val="0"/>
                                  </p:iterate>
                                  <p:childTnLst>
                                    <p:set>
                                      <p:cBhvr>
                                        <p:cTn id="43" fill="hold"/>
                                        <p:tgtEl>
                                          <p:spTgt spid="63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1" build="p" animBg="1" advAuto="0"/>
      <p:bldP spid="635"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p:cNvSpPr>
          <p:nvPr>
            <p:ph type="title"/>
          </p:nvPr>
        </p:nvSpPr>
        <p:spPr>
          <a:prstGeom prst="rect">
            <a:avLst/>
          </a:prstGeom>
        </p:spPr>
        <p:txBody>
          <a:bodyPr/>
          <a:lstStyle/>
          <a:p>
            <a:r>
              <a:t>Building the data model</a:t>
            </a:r>
          </a:p>
        </p:txBody>
      </p:sp>
      <p:pic>
        <p:nvPicPr>
          <p:cNvPr id="640" name="rdf_w3c.pdf"/>
          <p:cNvPicPr>
            <a:picLocks noChangeAspect="1"/>
          </p:cNvPicPr>
          <p:nvPr/>
        </p:nvPicPr>
        <p:blipFill>
          <a:blip r:embed="rId3">
            <a:extLst/>
          </a:blip>
          <a:stretch>
            <a:fillRect/>
          </a:stretch>
        </p:blipFill>
        <p:spPr>
          <a:xfrm>
            <a:off x="6341010" y="458317"/>
            <a:ext cx="2600690" cy="2820542"/>
          </a:xfrm>
          <a:prstGeom prst="rect">
            <a:avLst/>
          </a:prstGeom>
          <a:ln w="12700">
            <a:miter lim="400000"/>
          </a:ln>
        </p:spPr>
      </p:pic>
      <p:sp>
        <p:nvSpPr>
          <p:cNvPr id="641" name="Shape 641"/>
          <p:cNvSpPr>
            <a:spLocks noGrp="1"/>
          </p:cNvSpPr>
          <p:nvPr>
            <p:ph type="body" sz="quarter" idx="1"/>
          </p:nvPr>
        </p:nvSpPr>
        <p:spPr>
          <a:xfrm>
            <a:off x="457199" y="1770430"/>
            <a:ext cx="4487762" cy="1813229"/>
          </a:xfrm>
          <a:prstGeom prst="rect">
            <a:avLst/>
          </a:prstGeom>
        </p:spPr>
        <p:txBody>
          <a:bodyPr>
            <a:noAutofit/>
          </a:bodyPr>
          <a:lstStyle/>
          <a:p>
            <a:pPr marL="0" indent="0">
              <a:spcBef>
                <a:spcPts val="0"/>
              </a:spcBef>
              <a:buSzTx/>
              <a:buNone/>
              <a:defRPr sz="1600" spc="5">
                <a:solidFill>
                  <a:schemeClr val="accent5"/>
                </a:solidFill>
                <a:uFill>
                  <a:solidFill>
                    <a:srgbClr val="2B6E95"/>
                  </a:solidFill>
                </a:uFill>
              </a:defRPr>
            </a:pPr>
            <a:r>
              <a:t>Resource Description Framework (RDF) was </a:t>
            </a:r>
            <a:r>
              <a:rPr i="1"/>
              <a:t>well suited</a:t>
            </a:r>
            <a:r>
              <a:t> to this task</a:t>
            </a:r>
          </a:p>
          <a:p>
            <a:pPr marL="265922" indent="-265922">
              <a:spcBef>
                <a:spcPts val="700"/>
              </a:spcBef>
              <a:buClr>
                <a:srgbClr val="133050"/>
              </a:buClr>
              <a:buFont typeface="Arial"/>
              <a:defRPr spc="4">
                <a:solidFill>
                  <a:srgbClr val="000000"/>
                </a:solidFill>
                <a:uFill>
                  <a:solidFill>
                    <a:srgbClr val="2B6E95"/>
                  </a:solidFill>
                </a:uFill>
              </a:defRPr>
            </a:pPr>
            <a:r>
              <a:t>Allows building on the fly as we were </a:t>
            </a:r>
            <a:r>
              <a:rPr>
                <a:latin typeface="+mn-lt"/>
                <a:ea typeface="+mn-ea"/>
                <a:cs typeface="+mn-cs"/>
                <a:sym typeface="Avenir Black"/>
              </a:rPr>
              <a:t>unaware</a:t>
            </a:r>
            <a:r>
              <a:t> of complete </a:t>
            </a:r>
            <a:r>
              <a:rPr>
                <a:latin typeface="+mn-lt"/>
                <a:ea typeface="+mn-ea"/>
                <a:cs typeface="+mn-cs"/>
                <a:sym typeface="Avenir Black"/>
              </a:rPr>
              <a:t>data model</a:t>
            </a:r>
          </a:p>
          <a:p>
            <a:pPr marL="265922" indent="-265922">
              <a:spcBef>
                <a:spcPts val="700"/>
              </a:spcBef>
              <a:buClr>
                <a:srgbClr val="133050"/>
              </a:buClr>
              <a:buFont typeface="Arial"/>
              <a:defRPr spc="4">
                <a:solidFill>
                  <a:srgbClr val="000000"/>
                </a:solidFill>
                <a:uFill>
                  <a:solidFill>
                    <a:srgbClr val="2B6E95"/>
                  </a:solidFill>
                </a:uFill>
              </a:defRPr>
            </a:pPr>
            <a:r>
              <a:t>Allows easily</a:t>
            </a:r>
            <a:r>
              <a:rPr>
                <a:latin typeface="+mn-lt"/>
                <a:ea typeface="+mn-ea"/>
                <a:cs typeface="+mn-cs"/>
                <a:sym typeface="Avenir Black"/>
              </a:rPr>
              <a:t> adding new files </a:t>
            </a:r>
            <a:r>
              <a:t>as the dataset grows</a:t>
            </a:r>
          </a:p>
          <a:p>
            <a:pPr marL="265922" indent="-265922">
              <a:spcBef>
                <a:spcPts val="700"/>
              </a:spcBef>
              <a:buClr>
                <a:srgbClr val="133050"/>
              </a:buClr>
              <a:buFont typeface="Arial"/>
              <a:defRPr spc="4">
                <a:solidFill>
                  <a:srgbClr val="000000"/>
                </a:solidFill>
                <a:uFill>
                  <a:solidFill>
                    <a:srgbClr val="2B6E95"/>
                  </a:solidFill>
                </a:uFill>
              </a:defRPr>
            </a:pPr>
            <a:r>
              <a:t>Fit our vision of a </a:t>
            </a:r>
            <a:r>
              <a:rPr>
                <a:latin typeface="+mn-lt"/>
                <a:ea typeface="+mn-ea"/>
                <a:cs typeface="+mn-cs"/>
                <a:sym typeface="Avenir Black"/>
              </a:rPr>
              <a:t>graph-based search</a:t>
            </a:r>
          </a:p>
        </p:txBody>
      </p:sp>
      <p:pic>
        <p:nvPicPr>
          <p:cNvPr id="642" name="Blazegraph+Logo.png"/>
          <p:cNvPicPr>
            <a:picLocks noChangeAspect="1"/>
          </p:cNvPicPr>
          <p:nvPr/>
        </p:nvPicPr>
        <p:blipFill>
          <a:blip r:embed="rId4">
            <a:extLst/>
          </a:blip>
          <a:stretch>
            <a:fillRect/>
          </a:stretch>
        </p:blipFill>
        <p:spPr>
          <a:xfrm>
            <a:off x="5858598" y="4203872"/>
            <a:ext cx="3565514" cy="2079883"/>
          </a:xfrm>
          <a:prstGeom prst="rect">
            <a:avLst/>
          </a:prstGeom>
          <a:ln w="12700">
            <a:miter lim="400000"/>
          </a:ln>
        </p:spPr>
      </p:pic>
      <p:sp>
        <p:nvSpPr>
          <p:cNvPr id="643" name="Shape 643"/>
          <p:cNvSpPr/>
          <p:nvPr/>
        </p:nvSpPr>
        <p:spPr>
          <a:xfrm>
            <a:off x="457199" y="3988618"/>
            <a:ext cx="4487762" cy="20798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buClr>
                <a:srgbClr val="4A4A4A"/>
              </a:buClr>
              <a:buFont typeface="Wingdings"/>
              <a:defRPr sz="1600" spc="5">
                <a:solidFill>
                  <a:schemeClr val="accent5"/>
                </a:solidFill>
                <a:latin typeface="Avenir Medium"/>
                <a:ea typeface="Avenir Medium"/>
                <a:cs typeface="Avenir Medium"/>
                <a:sym typeface="Avenir Medium"/>
              </a:defRPr>
            </a:pPr>
            <a:r>
              <a:t>Can incorporate synonyms (HR, BPM, heart rate)</a:t>
            </a:r>
          </a:p>
          <a:p>
            <a:pPr marL="265922" indent="-265922">
              <a:spcBef>
                <a:spcPts val="700"/>
              </a:spcBef>
              <a:buClr>
                <a:srgbClr val="133050"/>
              </a:buClr>
              <a:buSzPct val="100000"/>
              <a:buFont typeface="Arial"/>
              <a:buChar char="▪"/>
              <a:defRPr sz="1400" spc="4">
                <a:solidFill>
                  <a:srgbClr val="000000"/>
                </a:solidFill>
                <a:latin typeface="Avenir Medium"/>
                <a:ea typeface="Avenir Medium"/>
                <a:cs typeface="Avenir Medium"/>
                <a:sym typeface="Avenir Medium"/>
              </a:defRPr>
            </a:pPr>
            <a:r>
              <a:rPr>
                <a:latin typeface="+mn-lt"/>
                <a:ea typeface="+mn-ea"/>
                <a:cs typeface="+mn-cs"/>
                <a:sym typeface="Avenir Black"/>
              </a:rPr>
              <a:t>Challenging</a:t>
            </a:r>
            <a:r>
              <a:t> problem in TCGA, </a:t>
            </a:r>
            <a:r>
              <a:rPr>
                <a:latin typeface="+mn-lt"/>
                <a:ea typeface="+mn-ea"/>
                <a:cs typeface="+mn-cs"/>
                <a:sym typeface="Avenir Black"/>
              </a:rPr>
              <a:t>critical capability </a:t>
            </a:r>
            <a:r>
              <a:t>for future expansion</a:t>
            </a:r>
            <a:endParaRPr>
              <a:latin typeface="+mn-lt"/>
              <a:ea typeface="+mn-ea"/>
              <a:cs typeface="+mn-cs"/>
              <a:sym typeface="Avenir Black"/>
            </a:endParaRPr>
          </a:p>
          <a:p>
            <a:pPr>
              <a:spcBef>
                <a:spcPts val="700"/>
              </a:spcBef>
              <a:defRPr sz="1400" spc="4">
                <a:solidFill>
                  <a:srgbClr val="000000"/>
                </a:solidFill>
                <a:latin typeface="Avenir Medium"/>
                <a:ea typeface="Avenir Medium"/>
                <a:cs typeface="Avenir Medium"/>
                <a:sym typeface="Avenir Medium"/>
              </a:defRPr>
            </a:pPr>
            <a:endParaRPr>
              <a:latin typeface="+mn-lt"/>
              <a:ea typeface="+mn-ea"/>
              <a:cs typeface="+mn-cs"/>
              <a:sym typeface="Avenir Black"/>
            </a:endParaRPr>
          </a:p>
          <a:p>
            <a:pPr>
              <a:buClr>
                <a:srgbClr val="4A4A4A"/>
              </a:buClr>
              <a:buFont typeface="Wingdings"/>
              <a:defRPr sz="1600" spc="5">
                <a:solidFill>
                  <a:schemeClr val="accent5"/>
                </a:solidFill>
                <a:latin typeface="Avenir Medium"/>
                <a:ea typeface="Avenir Medium"/>
                <a:cs typeface="Avenir Medium"/>
                <a:sym typeface="Avenir Medium"/>
              </a:defRPr>
            </a:pPr>
            <a:r>
              <a:t>Built upon Blazegraph</a:t>
            </a:r>
          </a:p>
          <a:p>
            <a:pPr marL="265922" indent="-265922">
              <a:spcBef>
                <a:spcPts val="700"/>
              </a:spcBef>
              <a:buClr>
                <a:srgbClr val="133050"/>
              </a:buClr>
              <a:buSzPct val="100000"/>
              <a:buFont typeface="Arial"/>
              <a:buChar char="▪"/>
              <a:defRPr sz="1400" spc="4">
                <a:solidFill>
                  <a:srgbClr val="000000"/>
                </a:solidFill>
                <a:latin typeface="Avenir Medium"/>
                <a:ea typeface="Avenir Medium"/>
                <a:cs typeface="Avenir Medium"/>
                <a:sym typeface="Avenir Medium"/>
              </a:defRPr>
            </a:pPr>
            <a:r>
              <a:rPr>
                <a:latin typeface="+mn-lt"/>
                <a:ea typeface="+mn-ea"/>
                <a:cs typeface="+mn-cs"/>
                <a:sym typeface="Avenir Black"/>
              </a:rPr>
              <a:t>Open-source</a:t>
            </a:r>
            <a:r>
              <a:t>, GDL tool</a:t>
            </a:r>
          </a:p>
        </p:txBody>
      </p:sp>
      <p:sp>
        <p:nvSpPr>
          <p:cNvPr id="644" name="Shape 644"/>
          <p:cNvSpPr/>
          <p:nvPr/>
        </p:nvSpPr>
        <p:spPr>
          <a:xfrm>
            <a:off x="6341010" y="6202719"/>
            <a:ext cx="2600689"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r>
              <a:t>http://www.aveyacreative.com/folio/</a:t>
            </a:r>
          </a:p>
        </p:txBody>
      </p:sp>
      <p:sp>
        <p:nvSpPr>
          <p:cNvPr id="645" name="Shape 645"/>
          <p:cNvSpPr/>
          <p:nvPr/>
        </p:nvSpPr>
        <p:spPr>
          <a:xfrm>
            <a:off x="6480490" y="3327400"/>
            <a:ext cx="2321730" cy="203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lstStyle>
          <a:p>
            <a:r>
              <a:t>http://www.w3.org/RDF/icons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4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64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64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64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2" nodeType="afterEffect">
                                  <p:stCondLst>
                                    <p:cond delay="0"/>
                                  </p:stCondLst>
                                  <p:iterate>
                                    <p:tmAbs val="0"/>
                                  </p:iterate>
                                  <p:childTnLst>
                                    <p:set>
                                      <p:cBhvr>
                                        <p:cTn id="24" fill="hold"/>
                                        <p:tgtEl>
                                          <p:spTgt spid="64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3" nodeType="afterEffect">
                                  <p:stCondLst>
                                    <p:cond delay="0"/>
                                  </p:stCondLst>
                                  <p:iterate>
                                    <p:tmAbs val="0"/>
                                  </p:iterate>
                                  <p:childTnLst>
                                    <p:set>
                                      <p:cBhvr>
                                        <p:cTn id="27" fill="hold"/>
                                        <p:tgtEl>
                                          <p:spTgt spid="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2" animBg="1" advAuto="0"/>
      <p:bldP spid="643" grpId="1" build="p" animBg="1" advAuto="0"/>
      <p:bldP spid="644"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p:cNvSpPr>
          <p:nvPr>
            <p:ph type="title"/>
          </p:nvPr>
        </p:nvSpPr>
        <p:spPr>
          <a:xfrm>
            <a:off x="457199" y="308434"/>
            <a:ext cx="8686802" cy="688228"/>
          </a:xfrm>
          <a:prstGeom prst="rect">
            <a:avLst/>
          </a:prstGeom>
        </p:spPr>
        <p:txBody>
          <a:bodyPr/>
          <a:lstStyle/>
          <a:p>
            <a:r>
              <a:t>metadata properties</a:t>
            </a:r>
          </a:p>
        </p:txBody>
      </p:sp>
      <p:graphicFrame>
        <p:nvGraphicFramePr>
          <p:cNvPr id="650" name="Chart 650"/>
          <p:cNvGraphicFramePr/>
          <p:nvPr/>
        </p:nvGraphicFramePr>
        <p:xfrm>
          <a:off x="1127850" y="90652"/>
          <a:ext cx="8353703" cy="623570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52" name="Shape 652"/>
          <p:cNvSpPr>
            <a:spLocks noGrp="1"/>
          </p:cNvSpPr>
          <p:nvPr>
            <p:ph type="title"/>
          </p:nvPr>
        </p:nvSpPr>
        <p:spPr>
          <a:xfrm>
            <a:off x="-31402" y="2353081"/>
            <a:ext cx="9613205" cy="688063"/>
          </a:xfrm>
          <a:prstGeom prst="rect">
            <a:avLst/>
          </a:prstGeom>
        </p:spPr>
        <p:txBody>
          <a:bodyPr/>
          <a:lstStyle>
            <a:lvl1pPr>
              <a:defRPr sz="2900"/>
            </a:lvl1pPr>
          </a:lstStyle>
          <a:p>
            <a:r>
              <a:t>ENABLING PRECISION MEDICINE</a:t>
            </a:r>
          </a:p>
        </p:txBody>
      </p:sp>
      <p:sp>
        <p:nvSpPr>
          <p:cNvPr id="653" name="Shape 653"/>
          <p:cNvSpPr/>
          <p:nvPr/>
        </p:nvSpPr>
        <p:spPr>
          <a:xfrm>
            <a:off x="3522133" y="2997200"/>
            <a:ext cx="2392826" cy="382456"/>
          </a:xfrm>
          <a:prstGeom prst="rect">
            <a:avLst/>
          </a:prstGeom>
          <a:solidFill>
            <a:schemeClr val="accent3"/>
          </a:solidFill>
          <a:ln w="12700">
            <a:miter lim="400000"/>
          </a:ln>
        </p:spPr>
        <p:txBody>
          <a:bodyPr lIns="0" tIns="0" rIns="0" bIns="0"/>
          <a:lstStyle/>
          <a:p>
            <a:pPr algn="ctr">
              <a:spcBef>
                <a:spcPts val="300"/>
              </a:spcBef>
              <a:defRPr sz="1500" spc="0">
                <a:uFillTx/>
                <a:latin typeface="Avenir Heavy"/>
                <a:ea typeface="Avenir Heavy"/>
                <a:cs typeface="Avenir Heavy"/>
                <a:sym typeface="Avenir Heavy"/>
              </a:defRPr>
            </a:pPr>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Screen Shot 2016-09-18 at 3.21.21 PM.png"/>
          <p:cNvPicPr>
            <a:picLocks noChangeAspect="1"/>
          </p:cNvPicPr>
          <p:nvPr/>
        </p:nvPicPr>
        <p:blipFill>
          <a:blip r:embed="rId3">
            <a:extLst/>
          </a:blip>
          <a:stretch>
            <a:fillRect/>
          </a:stretch>
        </p:blipFill>
        <p:spPr>
          <a:xfrm>
            <a:off x="1268901" y="-1"/>
            <a:ext cx="7063398" cy="6858001"/>
          </a:xfrm>
          <a:prstGeom prst="rect">
            <a:avLst/>
          </a:prstGeom>
          <a:ln w="12700">
            <a:miter lim="400000"/>
          </a:ln>
        </p:spPr>
      </p:pic>
      <p:pic>
        <p:nvPicPr>
          <p:cNvPr id="658" name="Screen Shot 2016-09-18 at 3.20.13 PM.png"/>
          <p:cNvPicPr>
            <a:picLocks noChangeAspect="1"/>
          </p:cNvPicPr>
          <p:nvPr/>
        </p:nvPicPr>
        <p:blipFill>
          <a:blip r:embed="rId4">
            <a:extLst/>
          </a:blip>
          <a:stretch>
            <a:fillRect/>
          </a:stretch>
        </p:blipFill>
        <p:spPr>
          <a:xfrm>
            <a:off x="1274928" y="0"/>
            <a:ext cx="7051344" cy="6858001"/>
          </a:xfrm>
          <a:prstGeom prst="rect">
            <a:avLst/>
          </a:prstGeom>
          <a:ln w="12700">
            <a:miter lim="400000"/>
          </a:ln>
        </p:spPr>
      </p:pic>
      <p:pic>
        <p:nvPicPr>
          <p:cNvPr id="659" name="Screen Shot 2016-09-18 at 3.19.37 PM.png"/>
          <p:cNvPicPr>
            <a:picLocks noChangeAspect="1"/>
          </p:cNvPicPr>
          <p:nvPr/>
        </p:nvPicPr>
        <p:blipFill>
          <a:blip r:embed="rId5">
            <a:extLst/>
          </a:blip>
          <a:stretch>
            <a:fillRect/>
          </a:stretch>
        </p:blipFill>
        <p:spPr>
          <a:xfrm>
            <a:off x="1274767" y="-1"/>
            <a:ext cx="7051666" cy="68580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659"/>
                                        </p:tgtEl>
                                      </p:cBhvr>
                                    </p:animEffect>
                                    <p:set>
                                      <p:cBhvr>
                                        <p:cTn id="7" fill="hold">
                                          <p:stCondLst>
                                            <p:cond delay="999"/>
                                          </p:stCondLst>
                                        </p:cTn>
                                        <p:tgtEl>
                                          <p:spTgt spid="65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658"/>
                                        </p:tgtEl>
                                      </p:cBhvr>
                                    </p:animEffect>
                                    <p:set>
                                      <p:cBhvr>
                                        <p:cTn id="12" fill="hold">
                                          <p:stCondLst>
                                            <p:cond delay="499"/>
                                          </p:stCondLst>
                                        </p:cTn>
                                        <p:tgtEl>
                                          <p:spTgt spid="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2" animBg="1" advAuto="0"/>
      <p:bldP spid="659"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p:cNvSpPr>
          <p:nvPr>
            <p:ph type="title"/>
          </p:nvPr>
        </p:nvSpPr>
        <p:spPr>
          <a:prstGeom prst="rect">
            <a:avLst/>
          </a:prstGeom>
        </p:spPr>
        <p:txBody>
          <a:bodyPr/>
          <a:lstStyle/>
          <a:p>
            <a:r>
              <a:t>Rapid OVERVIEW</a:t>
            </a:r>
          </a:p>
        </p:txBody>
      </p:sp>
      <p:pic>
        <p:nvPicPr>
          <p:cNvPr id="664" name="zoomed_overiew.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466585"/>
            <a:ext cx="9601201" cy="4500563"/>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999" fill="hold"/>
                                        <p:tgtEl>
                                          <p:spTgt spid="6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data_browser.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097185" y="0"/>
            <a:ext cx="7503760" cy="6371116"/>
          </a:xfrm>
          <a:prstGeom prst="rect">
            <a:avLst/>
          </a:prstGeom>
          <a:ln w="12700">
            <a:miter lim="400000"/>
          </a:ln>
        </p:spPr>
      </p:pic>
      <p:sp>
        <p:nvSpPr>
          <p:cNvPr id="669" name="Shape 669"/>
          <p:cNvSpPr>
            <a:spLocks noGrp="1"/>
          </p:cNvSpPr>
          <p:nvPr>
            <p:ph type="title"/>
          </p:nvPr>
        </p:nvSpPr>
        <p:spPr>
          <a:prstGeom prst="rect">
            <a:avLst/>
          </a:prstGeom>
        </p:spPr>
        <p:txBody>
          <a:bodyPr/>
          <a:lstStyle/>
          <a:p>
            <a:r>
              <a:t>Tumor-normal pairs</a:t>
            </a:r>
          </a:p>
        </p:txBody>
      </p:sp>
      <p:pic>
        <p:nvPicPr>
          <p:cNvPr id="670" name="pasted-image.png"/>
          <p:cNvPicPr>
            <a:picLocks noChangeAspect="1"/>
          </p:cNvPicPr>
          <p:nvPr/>
        </p:nvPicPr>
        <p:blipFill>
          <a:blip r:embed="rId6">
            <a:extLst/>
          </a:blip>
          <a:stretch>
            <a:fillRect/>
          </a:stretch>
        </p:blipFill>
        <p:spPr>
          <a:xfrm>
            <a:off x="0" y="1242902"/>
            <a:ext cx="9601200" cy="4744730"/>
          </a:xfrm>
          <a:prstGeom prst="rect">
            <a:avLst/>
          </a:prstGeom>
          <a:ln w="12700">
            <a:miter lim="400000"/>
          </a:ln>
        </p:spPr>
      </p:pic>
      <p:sp>
        <p:nvSpPr>
          <p:cNvPr id="671" name="Shape 671"/>
          <p:cNvSpPr/>
          <p:nvPr/>
        </p:nvSpPr>
        <p:spPr>
          <a:xfrm>
            <a:off x="457199" y="575134"/>
            <a:ext cx="8686802" cy="68822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defTabSz="457200">
              <a:lnSpc>
                <a:spcPct val="130000"/>
              </a:lnSpc>
              <a:defRPr sz="2300" cap="all" spc="0">
                <a:solidFill>
                  <a:srgbClr val="133050"/>
                </a:solidFill>
                <a:uFillTx/>
                <a:latin typeface="+mn-lt"/>
                <a:ea typeface="+mn-ea"/>
                <a:cs typeface="+mn-cs"/>
                <a:sym typeface="Avenir Black"/>
              </a:defRPr>
            </a:lvl1pPr>
          </a:lstStyle>
          <a:p>
            <a:r>
              <a:t>Sample and Phenotype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671"/>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2757999" fill="hold"/>
                                        <p:tgtEl>
                                          <p:spTgt spid="668"/>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3" nodeType="clickEffect">
                                  <p:stCondLst>
                                    <p:cond delay="0"/>
                                  </p:stCondLst>
                                  <p:iterate>
                                    <p:tmAbs val="0"/>
                                  </p:iterate>
                                  <p:childTnLst>
                                    <p:set>
                                      <p:cBhvr>
                                        <p:cTn id="13" fill="hold">
                                          <p:stCondLst>
                                            <p:cond delay="0"/>
                                          </p:stCondLst>
                                        </p:cTn>
                                        <p:tgtEl>
                                          <p:spTgt spid="668"/>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66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668"/>
                </p:tgtEl>
              </p:cMediaNode>
            </p:video>
          </p:childTnLst>
        </p:cTn>
      </p:par>
    </p:tnLst>
    <p:bldLst>
      <p:bldP spid="668" grpId="3" animBg="1" advAuto="0"/>
      <p:bldP spid="669" grpId="4" animBg="1" advAuto="0"/>
      <p:bldP spid="670" grpId="5" animBg="1" advAuto="0"/>
      <p:bldP spid="671"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p:cNvSpPr>
          <p:nvPr>
            <p:ph type="title"/>
          </p:nvPr>
        </p:nvSpPr>
        <p:spPr>
          <a:prstGeom prst="rect">
            <a:avLst/>
          </a:prstGeom>
        </p:spPr>
        <p:txBody>
          <a:bodyPr/>
          <a:lstStyle/>
          <a:p>
            <a:r>
              <a:t>Empowering Analysis</a:t>
            </a:r>
          </a:p>
        </p:txBody>
      </p:sp>
      <p:sp>
        <p:nvSpPr>
          <p:cNvPr id="676" name="Shape 676"/>
          <p:cNvSpPr/>
          <p:nvPr/>
        </p:nvSpPr>
        <p:spPr>
          <a:xfrm>
            <a:off x="457199" y="1255454"/>
            <a:ext cx="9043949" cy="186201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buClr>
                <a:srgbClr val="4A4A4A"/>
              </a:buClr>
              <a:buFont typeface="Wingdings"/>
              <a:defRPr sz="1800" spc="6">
                <a:solidFill>
                  <a:schemeClr val="accent5"/>
                </a:solidFill>
                <a:latin typeface="Avenir Medium"/>
                <a:ea typeface="Avenir Medium"/>
                <a:cs typeface="Avenir Medium"/>
                <a:sym typeface="Avenir Medium"/>
              </a:defRPr>
            </a:pPr>
            <a:r>
              <a:t>Data can be immediately </a:t>
            </a:r>
            <a:r>
              <a:rPr>
                <a:latin typeface="+mn-lt"/>
                <a:ea typeface="+mn-ea"/>
                <a:cs typeface="+mn-cs"/>
                <a:sym typeface="Avenir Black"/>
              </a:rPr>
              <a:t>copied</a:t>
            </a:r>
            <a:r>
              <a:t> into a project and </a:t>
            </a:r>
            <a:r>
              <a:rPr>
                <a:latin typeface="+mn-lt"/>
                <a:ea typeface="+mn-ea"/>
                <a:cs typeface="+mn-cs"/>
                <a:sym typeface="Avenir Black"/>
              </a:rPr>
              <a:t>shared</a:t>
            </a:r>
            <a:r>
              <a:t> with collaborators</a:t>
            </a:r>
          </a:p>
          <a:p>
            <a:pPr>
              <a:buClr>
                <a:srgbClr val="4A4A4A"/>
              </a:buClr>
              <a:buFont typeface="Wingdings"/>
              <a:defRPr sz="1800" spc="6">
                <a:solidFill>
                  <a:schemeClr val="accent5"/>
                </a:solidFill>
                <a:latin typeface="Avenir Medium"/>
                <a:ea typeface="Avenir Medium"/>
                <a:cs typeface="Avenir Medium"/>
                <a:sym typeface="Avenir Medium"/>
              </a:defRPr>
            </a:pPr>
            <a:endParaRPr/>
          </a:p>
          <a:p>
            <a:pPr>
              <a:buClr>
                <a:srgbClr val="4A4A4A"/>
              </a:buClr>
              <a:buFont typeface="Wingdings"/>
              <a:defRPr sz="1800" spc="6">
                <a:solidFill>
                  <a:schemeClr val="accent5"/>
                </a:solidFill>
                <a:latin typeface="Avenir Medium"/>
                <a:ea typeface="Avenir Medium"/>
                <a:cs typeface="Avenir Medium"/>
                <a:sym typeface="Avenir Medium"/>
              </a:defRPr>
            </a:pPr>
            <a:r>
              <a:t>Scalable compute instances for additional processing</a:t>
            </a:r>
          </a:p>
          <a:p>
            <a:pPr marL="265922" indent="-265922">
              <a:buClr>
                <a:srgbClr val="133050"/>
              </a:buClr>
              <a:buSzPct val="100000"/>
              <a:buFont typeface="Arial"/>
              <a:buChar char="▪"/>
              <a:defRPr sz="1600" spc="5">
                <a:solidFill>
                  <a:srgbClr val="000000"/>
                </a:solidFill>
                <a:latin typeface="Avenir Medium"/>
                <a:ea typeface="Avenir Medium"/>
                <a:cs typeface="Avenir Medium"/>
                <a:sym typeface="Avenir Medium"/>
              </a:defRPr>
            </a:pPr>
            <a:r>
              <a:t>More than 200 bioinformatics </a:t>
            </a:r>
            <a:r>
              <a:rPr>
                <a:latin typeface="+mn-lt"/>
                <a:ea typeface="+mn-ea"/>
                <a:cs typeface="+mn-cs"/>
                <a:sym typeface="Avenir Black"/>
              </a:rPr>
              <a:t>tools</a:t>
            </a:r>
            <a:r>
              <a:t> are publicly available. </a:t>
            </a:r>
          </a:p>
          <a:p>
            <a:pPr marL="265922" indent="-265922">
              <a:buClr>
                <a:srgbClr val="133050"/>
              </a:buClr>
              <a:buSzPct val="100000"/>
              <a:buFont typeface="Arial"/>
              <a:buChar char="▪"/>
              <a:defRPr sz="1600" spc="5">
                <a:solidFill>
                  <a:srgbClr val="000000"/>
                </a:solidFill>
                <a:latin typeface="Avenir Medium"/>
                <a:ea typeface="Avenir Medium"/>
                <a:cs typeface="Avenir Medium"/>
                <a:sym typeface="Avenir Medium"/>
              </a:defRPr>
            </a:pPr>
            <a:r>
              <a:t>Researchers can also </a:t>
            </a:r>
            <a:r>
              <a:rPr>
                <a:latin typeface="+mn-lt"/>
                <a:ea typeface="+mn-ea"/>
                <a:cs typeface="+mn-cs"/>
                <a:sym typeface="Avenir Black"/>
              </a:rPr>
              <a:t>create their own tools</a:t>
            </a:r>
          </a:p>
        </p:txBody>
      </p:sp>
      <p:grpSp>
        <p:nvGrpSpPr>
          <p:cNvPr id="679" name="Group 679"/>
          <p:cNvGrpSpPr/>
          <p:nvPr/>
        </p:nvGrpSpPr>
        <p:grpSpPr>
          <a:xfrm>
            <a:off x="1367762" y="3017344"/>
            <a:ext cx="6865676" cy="3261652"/>
            <a:chOff x="0" y="0"/>
            <a:chExt cx="6865675" cy="3261650"/>
          </a:xfrm>
        </p:grpSpPr>
        <p:pic>
          <p:nvPicPr>
            <p:cNvPr id="678" name="pasted-image.png"/>
            <p:cNvPicPr>
              <a:picLocks noChangeAspect="1"/>
            </p:cNvPicPr>
            <p:nvPr/>
          </p:nvPicPr>
          <p:blipFill>
            <a:blip r:embed="rId3">
              <a:extLst/>
            </a:blip>
            <a:stretch>
              <a:fillRect/>
            </a:stretch>
          </p:blipFill>
          <p:spPr>
            <a:xfrm>
              <a:off x="215900" y="139700"/>
              <a:ext cx="6433876" cy="2702851"/>
            </a:xfrm>
            <a:prstGeom prst="rect">
              <a:avLst/>
            </a:prstGeom>
            <a:ln>
              <a:noFill/>
            </a:ln>
            <a:effectLst/>
          </p:spPr>
        </p:pic>
        <p:pic>
          <p:nvPicPr>
            <p:cNvPr id="677" name="Picture 676"/>
            <p:cNvPicPr>
              <a:picLocks/>
            </p:cNvPicPr>
            <p:nvPr/>
          </p:nvPicPr>
          <p:blipFill>
            <a:blip r:embed="rId4">
              <a:extLst/>
            </a:blip>
            <a:stretch>
              <a:fillRect/>
            </a:stretch>
          </p:blipFill>
          <p:spPr>
            <a:xfrm>
              <a:off x="-1" y="0"/>
              <a:ext cx="6865677" cy="3261651"/>
            </a:xfrm>
            <a:prstGeom prst="rect">
              <a:avLst/>
            </a:prstGeom>
            <a:effectLst/>
          </p:spPr>
        </p:pic>
      </p:grpSp>
      <p:sp>
        <p:nvSpPr>
          <p:cNvPr id="680" name="Shape 680"/>
          <p:cNvSpPr/>
          <p:nvPr/>
        </p:nvSpPr>
        <p:spPr>
          <a:xfrm>
            <a:off x="2563029" y="6132869"/>
            <a:ext cx="4475142" cy="3429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2000" spc="6">
                <a:solidFill>
                  <a:srgbClr val="000000"/>
                </a:solidFill>
                <a:latin typeface="Avenir Medium"/>
                <a:ea typeface="Avenir Medium"/>
                <a:cs typeface="Avenir Medium"/>
                <a:sym typeface="Avenir Medium"/>
              </a:defRPr>
            </a:lvl1pPr>
          </a:lstStyle>
          <a:p>
            <a:r>
              <a:t>http://www.cancergenomicscloud.org/</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p:cNvSpPr>
          <p:nvPr>
            <p:ph type="title"/>
          </p:nvPr>
        </p:nvSpPr>
        <p:spPr>
          <a:prstGeom prst="rect">
            <a:avLst/>
          </a:prstGeom>
        </p:spPr>
        <p:txBody>
          <a:bodyPr/>
          <a:lstStyle/>
          <a:p>
            <a:r>
              <a:t>researchers on the cancer genomics cloud…</a:t>
            </a:r>
          </a:p>
        </p:txBody>
      </p:sp>
      <p:pic>
        <p:nvPicPr>
          <p:cNvPr id="685" name="pasted-image.png"/>
          <p:cNvPicPr>
            <a:picLocks noChangeAspect="1"/>
          </p:cNvPicPr>
          <p:nvPr/>
        </p:nvPicPr>
        <p:blipFill>
          <a:blip r:embed="rId3">
            <a:extLst/>
          </a:blip>
          <a:stretch>
            <a:fillRect/>
          </a:stretch>
        </p:blipFill>
        <p:spPr>
          <a:xfrm>
            <a:off x="5385420" y="5333244"/>
            <a:ext cx="4203080" cy="1033160"/>
          </a:xfrm>
          <a:prstGeom prst="rect">
            <a:avLst/>
          </a:prstGeom>
          <a:ln w="12700">
            <a:miter lim="400000"/>
          </a:ln>
        </p:spPr>
      </p:pic>
      <p:sp>
        <p:nvSpPr>
          <p:cNvPr id="686" name="Shape 686"/>
          <p:cNvSpPr>
            <a:spLocks noGrp="1"/>
          </p:cNvSpPr>
          <p:nvPr>
            <p:ph type="body" idx="1"/>
          </p:nvPr>
        </p:nvSpPr>
        <p:spPr>
          <a:xfrm>
            <a:off x="457199" y="1633925"/>
            <a:ext cx="8686802" cy="3842501"/>
          </a:xfrm>
          <a:prstGeom prst="rect">
            <a:avLst/>
          </a:prstGeom>
        </p:spPr>
        <p:txBody>
          <a:bodyPr>
            <a:noAutofit/>
          </a:bodyPr>
          <a:lstStyle/>
          <a:p>
            <a:pPr marL="0" indent="0">
              <a:spcBef>
                <a:spcPts val="0"/>
              </a:spcBef>
              <a:buSzTx/>
              <a:buNone/>
              <a:defRPr sz="2000" spc="6">
                <a:solidFill>
                  <a:schemeClr val="accent5"/>
                </a:solidFill>
                <a:uFill>
                  <a:solidFill>
                    <a:srgbClr val="2B6E95"/>
                  </a:solidFill>
                </a:uFill>
              </a:defRPr>
            </a:pPr>
            <a:r>
              <a:t>Identifying </a:t>
            </a:r>
            <a:r>
              <a:rPr>
                <a:latin typeface="+mn-lt"/>
                <a:ea typeface="+mn-ea"/>
                <a:cs typeface="+mn-cs"/>
                <a:sym typeface="Avenir Black"/>
              </a:rPr>
              <a:t>novel epitopes</a:t>
            </a:r>
            <a:r>
              <a:t> across cancer samples</a:t>
            </a:r>
          </a:p>
          <a:p>
            <a:pPr marL="0" indent="0">
              <a:spcBef>
                <a:spcPts val="0"/>
              </a:spcBef>
              <a:buSzTx/>
              <a:buNone/>
              <a:defRPr sz="2000" spc="6">
                <a:solidFill>
                  <a:schemeClr val="accent5"/>
                </a:solidFill>
                <a:uFill>
                  <a:solidFill>
                    <a:srgbClr val="2B6E95"/>
                  </a:solidFill>
                </a:uFill>
              </a:defRPr>
            </a:pPr>
            <a:endParaRPr/>
          </a:p>
          <a:p>
            <a:pPr marL="0" indent="0">
              <a:spcBef>
                <a:spcPts val="0"/>
              </a:spcBef>
              <a:buSzTx/>
              <a:buNone/>
              <a:defRPr sz="2000" spc="6">
                <a:solidFill>
                  <a:schemeClr val="accent5"/>
                </a:solidFill>
                <a:uFill>
                  <a:solidFill>
                    <a:srgbClr val="2B6E95"/>
                  </a:solidFill>
                </a:uFill>
              </a:defRPr>
            </a:pPr>
            <a:r>
              <a:rPr>
                <a:latin typeface="+mn-lt"/>
                <a:ea typeface="+mn-ea"/>
                <a:cs typeface="+mn-cs"/>
                <a:sym typeface="Avenir Black"/>
              </a:rPr>
              <a:t>Predicting</a:t>
            </a:r>
            <a:r>
              <a:t> survival from tumor heterogeneity and whether this is dependent on cancer type or variant caller used</a:t>
            </a:r>
          </a:p>
          <a:p>
            <a:pPr marL="0" indent="0">
              <a:spcBef>
                <a:spcPts val="0"/>
              </a:spcBef>
              <a:buSzTx/>
              <a:buNone/>
              <a:defRPr sz="2000" spc="6">
                <a:solidFill>
                  <a:schemeClr val="accent5"/>
                </a:solidFill>
                <a:uFill>
                  <a:solidFill>
                    <a:srgbClr val="2B6E95"/>
                  </a:solidFill>
                </a:uFill>
              </a:defRPr>
            </a:pPr>
            <a:endParaRPr/>
          </a:p>
          <a:p>
            <a:pPr marL="0" indent="0">
              <a:spcBef>
                <a:spcPts val="0"/>
              </a:spcBef>
              <a:buSzTx/>
              <a:buNone/>
              <a:defRPr sz="2000" spc="6">
                <a:solidFill>
                  <a:schemeClr val="accent5"/>
                </a:solidFill>
                <a:uFill>
                  <a:solidFill>
                    <a:srgbClr val="2B6E95"/>
                  </a:solidFill>
                </a:uFill>
              </a:defRPr>
            </a:pPr>
            <a:r>
              <a:rPr>
                <a:latin typeface="+mn-lt"/>
                <a:ea typeface="+mn-ea"/>
                <a:cs typeface="+mn-cs"/>
                <a:sym typeface="Avenir Black"/>
              </a:rPr>
              <a:t>Detecting</a:t>
            </a:r>
            <a:r>
              <a:t> novel gene fusions from RNA sequencing with near-zero false positive rate</a:t>
            </a:r>
          </a:p>
          <a:p>
            <a:pPr marL="0" indent="0">
              <a:spcBef>
                <a:spcPts val="0"/>
              </a:spcBef>
              <a:buSzTx/>
              <a:buNone/>
              <a:defRPr sz="2000" spc="6">
                <a:solidFill>
                  <a:schemeClr val="accent5"/>
                </a:solidFill>
                <a:uFill>
                  <a:solidFill>
                    <a:srgbClr val="2B6E95"/>
                  </a:solidFill>
                </a:uFill>
              </a:defRPr>
            </a:pPr>
            <a:endParaRPr/>
          </a:p>
          <a:p>
            <a:pPr marL="0" indent="0">
              <a:spcBef>
                <a:spcPts val="0"/>
              </a:spcBef>
              <a:buSzTx/>
              <a:buNone/>
              <a:defRPr sz="2000" spc="6">
                <a:solidFill>
                  <a:schemeClr val="accent5"/>
                </a:solidFill>
                <a:uFill>
                  <a:solidFill>
                    <a:srgbClr val="2B6E95"/>
                  </a:solidFill>
                </a:uFill>
              </a:defRPr>
            </a:pPr>
            <a:r>
              <a:t>Comparing viral infection patterns across cancer types and their </a:t>
            </a:r>
            <a:r>
              <a:rPr>
                <a:latin typeface="+mn-lt"/>
                <a:ea typeface="+mn-ea"/>
                <a:cs typeface="+mn-cs"/>
                <a:sym typeface="Avenir Black"/>
              </a:rPr>
              <a:t>relationship to patient outcome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p:cNvSpPr>
          <p:nvPr>
            <p:ph type="title"/>
          </p:nvPr>
        </p:nvSpPr>
        <p:spPr>
          <a:xfrm>
            <a:off x="457199" y="398176"/>
            <a:ext cx="8686802" cy="683336"/>
          </a:xfrm>
          <a:prstGeom prst="rect">
            <a:avLst/>
          </a:prstGeom>
        </p:spPr>
        <p:txBody>
          <a:bodyPr/>
          <a:lstStyle/>
          <a:p>
            <a:r>
              <a:t>ACKNOWLEDGEMENTS</a:t>
            </a:r>
          </a:p>
        </p:txBody>
      </p:sp>
      <p:sp>
        <p:nvSpPr>
          <p:cNvPr id="487" name="Shape 487"/>
          <p:cNvSpPr/>
          <p:nvPr/>
        </p:nvSpPr>
        <p:spPr>
          <a:xfrm>
            <a:off x="429797" y="3255624"/>
            <a:ext cx="2040925" cy="241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spc="4">
                <a:solidFill>
                  <a:schemeClr val="accent5">
                    <a:lumOff val="-8274"/>
                  </a:schemeClr>
                </a:solidFill>
                <a:latin typeface="+mn-lt"/>
                <a:ea typeface="+mn-ea"/>
                <a:cs typeface="+mn-cs"/>
                <a:sym typeface="Avenir Black"/>
              </a:defRPr>
            </a:lvl1pPr>
          </a:lstStyle>
          <a:p>
            <a:r>
              <a:t>Brandi Davis-Dusenbery</a:t>
            </a:r>
          </a:p>
        </p:txBody>
      </p:sp>
      <p:sp>
        <p:nvSpPr>
          <p:cNvPr id="488" name="Shape 488"/>
          <p:cNvSpPr/>
          <p:nvPr/>
        </p:nvSpPr>
        <p:spPr>
          <a:xfrm>
            <a:off x="3157928" y="3281024"/>
            <a:ext cx="990542" cy="241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spc="4">
                <a:solidFill>
                  <a:schemeClr val="accent5">
                    <a:lumOff val="-8274"/>
                  </a:schemeClr>
                </a:solidFill>
                <a:latin typeface="+mn-lt"/>
                <a:ea typeface="+mn-ea"/>
                <a:cs typeface="+mn-cs"/>
                <a:sym typeface="Avenir Black"/>
              </a:defRPr>
            </a:lvl1pPr>
          </a:lstStyle>
          <a:p>
            <a:r>
              <a:t>Deniz Kural</a:t>
            </a:r>
          </a:p>
        </p:txBody>
      </p:sp>
      <p:pic>
        <p:nvPicPr>
          <p:cNvPr id="489" name="160323SVBHeadshotsPOR-7430 (1).jpg"/>
          <p:cNvPicPr>
            <a:picLocks noChangeAspect="1"/>
          </p:cNvPicPr>
          <p:nvPr/>
        </p:nvPicPr>
        <p:blipFill>
          <a:blip r:embed="rId5">
            <a:extLst/>
          </a:blip>
          <a:srcRect l="16281" t="5794" r="14543" b="48020"/>
          <a:stretch>
            <a:fillRect/>
          </a:stretch>
        </p:blipFill>
        <p:spPr>
          <a:xfrm>
            <a:off x="2692922" y="1299944"/>
            <a:ext cx="1905001" cy="1907622"/>
          </a:xfrm>
          <a:prstGeom prst="rect">
            <a:avLst/>
          </a:prstGeom>
          <a:ln w="12700">
            <a:miter lim="400000"/>
          </a:ln>
        </p:spPr>
      </p:pic>
      <p:pic>
        <p:nvPicPr>
          <p:cNvPr id="490" name="160330SVBHeadshotsPOR-8958.jpg"/>
          <p:cNvPicPr>
            <a:picLocks noChangeAspect="1"/>
          </p:cNvPicPr>
          <p:nvPr/>
        </p:nvPicPr>
        <p:blipFill>
          <a:blip r:embed="rId6">
            <a:extLst/>
          </a:blip>
          <a:srcRect l="20148" t="15611" r="20148" b="44686"/>
          <a:stretch>
            <a:fillRect/>
          </a:stretch>
        </p:blipFill>
        <p:spPr>
          <a:xfrm>
            <a:off x="478955" y="1299944"/>
            <a:ext cx="1905001" cy="1900048"/>
          </a:xfrm>
          <a:prstGeom prst="rect">
            <a:avLst/>
          </a:prstGeom>
          <a:ln w="12700">
            <a:miter lim="400000"/>
          </a:ln>
        </p:spPr>
      </p:pic>
      <p:sp>
        <p:nvSpPr>
          <p:cNvPr id="491" name="Shape 491"/>
          <p:cNvSpPr/>
          <p:nvPr/>
        </p:nvSpPr>
        <p:spPr>
          <a:xfrm>
            <a:off x="422222" y="6077480"/>
            <a:ext cx="2073226" cy="241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spc="4">
                <a:solidFill>
                  <a:schemeClr val="accent5">
                    <a:lumOff val="-8274"/>
                  </a:schemeClr>
                </a:solidFill>
                <a:latin typeface="Avenir Black Oblique"/>
                <a:ea typeface="Avenir Black Oblique"/>
                <a:cs typeface="Avenir Black Oblique"/>
                <a:sym typeface="Avenir Black Oblique"/>
              </a:defRPr>
            </a:lvl1pPr>
          </a:lstStyle>
          <a:p>
            <a:r>
              <a:t>+ the Visualization Team</a:t>
            </a:r>
          </a:p>
        </p:txBody>
      </p:sp>
      <p:sp>
        <p:nvSpPr>
          <p:cNvPr id="492" name="Shape 492"/>
          <p:cNvSpPr/>
          <p:nvPr/>
        </p:nvSpPr>
        <p:spPr>
          <a:xfrm>
            <a:off x="5275568" y="6077480"/>
            <a:ext cx="3457968" cy="241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400" spc="4">
                <a:solidFill>
                  <a:schemeClr val="accent5">
                    <a:lumOff val="-8274"/>
                  </a:schemeClr>
                </a:solidFill>
                <a:latin typeface="Avenir Black Oblique"/>
                <a:ea typeface="Avenir Black Oblique"/>
                <a:cs typeface="Avenir Black Oblique"/>
                <a:sym typeface="Avenir Black Oblique"/>
              </a:defRPr>
            </a:lvl1pPr>
          </a:lstStyle>
          <a:p>
            <a:r>
              <a:t>+ the excellent team powering the CGC</a:t>
            </a:r>
          </a:p>
        </p:txBody>
      </p:sp>
      <p:sp>
        <p:nvSpPr>
          <p:cNvPr id="493" name="Shape 493"/>
          <p:cNvSpPr/>
          <p:nvPr/>
        </p:nvSpPr>
        <p:spPr>
          <a:xfrm>
            <a:off x="5101599" y="3293990"/>
            <a:ext cx="1577104" cy="241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1828800">
              <a:defRPr sz="1400" spc="4">
                <a:solidFill>
                  <a:schemeClr val="accent5">
                    <a:lumOff val="-8274"/>
                  </a:schemeClr>
                </a:solidFill>
                <a:latin typeface="+mn-lt"/>
                <a:ea typeface="+mn-ea"/>
                <a:cs typeface="+mn-cs"/>
                <a:sym typeface="Avenir Black"/>
              </a:defRPr>
            </a:lvl1pPr>
          </a:lstStyle>
          <a:p>
            <a:r>
              <a:t>Jelena Radenkovic</a:t>
            </a:r>
          </a:p>
        </p:txBody>
      </p:sp>
      <p:sp>
        <p:nvSpPr>
          <p:cNvPr id="494" name="Shape 494"/>
          <p:cNvSpPr/>
          <p:nvPr/>
        </p:nvSpPr>
        <p:spPr>
          <a:xfrm>
            <a:off x="7215877" y="3293990"/>
            <a:ext cx="1739909" cy="241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1828800">
              <a:defRPr sz="1400" spc="4">
                <a:solidFill>
                  <a:schemeClr val="accent5">
                    <a:lumOff val="-8274"/>
                  </a:schemeClr>
                </a:solidFill>
                <a:latin typeface="+mn-lt"/>
                <a:ea typeface="+mn-ea"/>
                <a:cs typeface="+mn-cs"/>
                <a:sym typeface="Avenir Black"/>
              </a:defRPr>
            </a:lvl1pPr>
          </a:lstStyle>
          <a:p>
            <a:r>
              <a:t>Vladimir Mladenovic</a:t>
            </a:r>
          </a:p>
        </p:txBody>
      </p:sp>
      <p:sp>
        <p:nvSpPr>
          <p:cNvPr id="495" name="Shape 495"/>
          <p:cNvSpPr/>
          <p:nvPr/>
        </p:nvSpPr>
        <p:spPr>
          <a:xfrm>
            <a:off x="6034430" y="3475895"/>
            <a:ext cx="1953769" cy="2540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1828800">
              <a:defRPr sz="1500" spc="5">
                <a:solidFill>
                  <a:schemeClr val="accent5">
                    <a:lumOff val="-8274"/>
                  </a:schemeClr>
                </a:solidFill>
                <a:latin typeface="Avenir Black Oblique"/>
                <a:ea typeface="Avenir Black Oblique"/>
                <a:cs typeface="Avenir Black Oblique"/>
                <a:sym typeface="Avenir Black Oblique"/>
              </a:defRPr>
            </a:lvl1pPr>
          </a:lstStyle>
          <a:p>
            <a:r>
              <a:t>+ the Metadata Team</a:t>
            </a:r>
          </a:p>
        </p:txBody>
      </p:sp>
      <p:pic>
        <p:nvPicPr>
          <p:cNvPr id="496" name="40562-1-1.jpg"/>
          <p:cNvPicPr>
            <a:picLocks noChangeAspect="1"/>
          </p:cNvPicPr>
          <p:nvPr/>
        </p:nvPicPr>
        <p:blipFill>
          <a:blip r:embed="rId7">
            <a:extLst/>
          </a:blip>
          <a:stretch>
            <a:fillRect/>
          </a:stretch>
        </p:blipFill>
        <p:spPr>
          <a:xfrm>
            <a:off x="4915688" y="1326203"/>
            <a:ext cx="1905001" cy="1905001"/>
          </a:xfrm>
          <a:prstGeom prst="rect">
            <a:avLst/>
          </a:prstGeom>
          <a:ln w="12700">
            <a:miter lim="400000"/>
          </a:ln>
        </p:spPr>
      </p:pic>
      <p:pic>
        <p:nvPicPr>
          <p:cNvPr id="497" name="40539-1-1.jpg"/>
          <p:cNvPicPr>
            <a:picLocks noChangeAspect="1"/>
          </p:cNvPicPr>
          <p:nvPr/>
        </p:nvPicPr>
        <p:blipFill>
          <a:blip r:embed="rId8">
            <a:extLst/>
          </a:blip>
          <a:stretch>
            <a:fillRect/>
          </a:stretch>
        </p:blipFill>
        <p:spPr>
          <a:xfrm>
            <a:off x="7116847" y="1330507"/>
            <a:ext cx="1905001" cy="1905001"/>
          </a:xfrm>
          <a:prstGeom prst="rect">
            <a:avLst/>
          </a:prstGeom>
          <a:ln w="12700">
            <a:miter lim="400000"/>
          </a:ln>
        </p:spPr>
      </p:pic>
      <p:sp>
        <p:nvSpPr>
          <p:cNvPr id="498" name="Shape 498"/>
          <p:cNvSpPr/>
          <p:nvPr/>
        </p:nvSpPr>
        <p:spPr>
          <a:xfrm>
            <a:off x="554815" y="5844301"/>
            <a:ext cx="1849909" cy="2413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1828800">
              <a:defRPr sz="1400" spc="4">
                <a:solidFill>
                  <a:schemeClr val="accent5">
                    <a:lumOff val="-8274"/>
                  </a:schemeClr>
                </a:solidFill>
                <a:latin typeface="+mn-lt"/>
                <a:ea typeface="+mn-ea"/>
                <a:cs typeface="+mn-cs"/>
                <a:sym typeface="Avenir Black"/>
              </a:defRPr>
            </a:lvl1pPr>
          </a:lstStyle>
          <a:p>
            <a:r>
              <a:t>Dragan “Kodi” Bajcic </a:t>
            </a:r>
          </a:p>
        </p:txBody>
      </p:sp>
      <p:pic>
        <p:nvPicPr>
          <p:cNvPr id="499" name="40535-2-1.jpg"/>
          <p:cNvPicPr>
            <a:picLocks noChangeAspect="1"/>
          </p:cNvPicPr>
          <p:nvPr/>
        </p:nvPicPr>
        <p:blipFill>
          <a:blip r:embed="rId9">
            <a:extLst/>
          </a:blip>
          <a:stretch>
            <a:fillRect/>
          </a:stretch>
        </p:blipFill>
        <p:spPr>
          <a:xfrm>
            <a:off x="473484" y="3883493"/>
            <a:ext cx="1905001" cy="1905001"/>
          </a:xfrm>
          <a:prstGeom prst="rect">
            <a:avLst/>
          </a:prstGeom>
          <a:ln w="12700">
            <a:miter lim="400000"/>
          </a:ln>
        </p:spPr>
      </p:pic>
      <p:pic>
        <p:nvPicPr>
          <p:cNvPr id="500" name="CGC_Wars.mp4"/>
          <p:cNvPicPr>
            <a:picLocks/>
          </p:cNvPicPr>
          <p:nvPr>
            <a:videoFile r:link="rId2"/>
            <p:extLst>
              <p:ext uri="{DAA4B4D4-6D71-4841-9C94-3DE7FCFB9230}">
                <p14:media xmlns:p14="http://schemas.microsoft.com/office/powerpoint/2010/main" r:embed="rId1"/>
              </p:ext>
            </p:extLst>
          </p:nvPr>
        </p:nvPicPr>
        <p:blipFill>
          <a:blip r:embed="rId10">
            <a:extLst/>
          </a:blip>
          <a:stretch>
            <a:fillRect/>
          </a:stretch>
        </p:blipFill>
        <p:spPr>
          <a:xfrm>
            <a:off x="4767833" y="3888536"/>
            <a:ext cx="4257605" cy="2195879"/>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0001" fill="hold"/>
                                        <p:tgtEl>
                                          <p:spTgt spid="5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00"/>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 name="MVP_logo-01.png"/>
          <p:cNvPicPr>
            <a:picLocks noChangeAspect="1"/>
          </p:cNvPicPr>
          <p:nvPr/>
        </p:nvPicPr>
        <p:blipFill>
          <a:blip r:embed="rId3">
            <a:extLst/>
          </a:blip>
          <a:stretch>
            <a:fillRect/>
          </a:stretch>
        </p:blipFill>
        <p:spPr>
          <a:xfrm>
            <a:off x="5789234" y="3670358"/>
            <a:ext cx="2849212" cy="2377983"/>
          </a:xfrm>
          <a:prstGeom prst="rect">
            <a:avLst/>
          </a:prstGeom>
          <a:ln w="12700">
            <a:miter lim="400000"/>
          </a:ln>
        </p:spPr>
      </p:pic>
      <p:sp>
        <p:nvSpPr>
          <p:cNvPr id="691" name="Shape 691"/>
          <p:cNvSpPr>
            <a:spLocks noGrp="1"/>
          </p:cNvSpPr>
          <p:nvPr>
            <p:ph type="title"/>
          </p:nvPr>
        </p:nvSpPr>
        <p:spPr>
          <a:prstGeom prst="rect">
            <a:avLst/>
          </a:prstGeom>
        </p:spPr>
        <p:txBody>
          <a:bodyPr/>
          <a:lstStyle/>
          <a:p>
            <a:r>
              <a:t>scaling and future directions</a:t>
            </a:r>
          </a:p>
        </p:txBody>
      </p:sp>
      <p:pic>
        <p:nvPicPr>
          <p:cNvPr id="692" name="pasted-image.png"/>
          <p:cNvPicPr>
            <a:picLocks noChangeAspect="1"/>
          </p:cNvPicPr>
          <p:nvPr/>
        </p:nvPicPr>
        <p:blipFill>
          <a:blip r:embed="rId4">
            <a:extLst/>
          </a:blip>
          <a:stretch>
            <a:fillRect/>
          </a:stretch>
        </p:blipFill>
        <p:spPr>
          <a:xfrm>
            <a:off x="4906481" y="1252798"/>
            <a:ext cx="4614717" cy="1891775"/>
          </a:xfrm>
          <a:prstGeom prst="rect">
            <a:avLst/>
          </a:prstGeom>
          <a:ln w="12700">
            <a:miter lim="400000"/>
          </a:ln>
        </p:spPr>
      </p:pic>
      <p:sp>
        <p:nvSpPr>
          <p:cNvPr id="693" name="Shape 693"/>
          <p:cNvSpPr/>
          <p:nvPr/>
        </p:nvSpPr>
        <p:spPr>
          <a:xfrm>
            <a:off x="443511" y="1310775"/>
            <a:ext cx="4330332" cy="47243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a:defRPr sz="1800" spc="6">
                <a:solidFill>
                  <a:schemeClr val="accent5"/>
                </a:solidFill>
                <a:latin typeface="Avenir Medium"/>
                <a:ea typeface="Avenir Medium"/>
                <a:cs typeface="Avenir Medium"/>
                <a:sym typeface="Avenir Medium"/>
              </a:defRPr>
            </a:pPr>
            <a:r>
              <a:t>Federated queries can further enhance power by joining to other databases</a:t>
            </a:r>
          </a:p>
          <a:p>
            <a:pPr>
              <a:defRPr sz="1800" spc="6">
                <a:solidFill>
                  <a:schemeClr val="accent5"/>
                </a:solidFill>
                <a:latin typeface="Avenir Medium"/>
                <a:ea typeface="Avenir Medium"/>
                <a:cs typeface="Avenir Medium"/>
                <a:sym typeface="Avenir Medium"/>
              </a:defRPr>
            </a:pPr>
            <a:endParaRPr/>
          </a:p>
          <a:p>
            <a:pPr>
              <a:defRPr sz="1800" spc="6">
                <a:solidFill>
                  <a:schemeClr val="accent5"/>
                </a:solidFill>
                <a:latin typeface="Avenir Medium"/>
                <a:ea typeface="Avenir Medium"/>
                <a:cs typeface="Avenir Medium"/>
                <a:sym typeface="Avenir Medium"/>
              </a:defRPr>
            </a:pPr>
            <a:endParaRPr/>
          </a:p>
          <a:p>
            <a:pPr>
              <a:buClr>
                <a:srgbClr val="4A4A4A"/>
              </a:buClr>
              <a:buFont typeface="Wingdings"/>
              <a:defRPr sz="1800" spc="6">
                <a:solidFill>
                  <a:schemeClr val="accent5"/>
                </a:solidFill>
                <a:latin typeface="Avenir Medium"/>
                <a:ea typeface="Avenir Medium"/>
                <a:cs typeface="Avenir Medium"/>
                <a:sym typeface="Avenir Medium"/>
              </a:defRPr>
            </a:pPr>
            <a:r>
              <a:t>TCGA data was </a:t>
            </a:r>
            <a:r>
              <a:rPr>
                <a:latin typeface="+mn-lt"/>
                <a:ea typeface="+mn-ea"/>
                <a:cs typeface="+mn-cs"/>
                <a:sym typeface="Avenir Black"/>
              </a:rPr>
              <a:t>designed for</a:t>
            </a:r>
            <a:r>
              <a:t> </a:t>
            </a:r>
            <a:r>
              <a:rPr>
                <a:latin typeface="+mn-lt"/>
                <a:ea typeface="+mn-ea"/>
                <a:cs typeface="+mn-cs"/>
                <a:sym typeface="Avenir Black"/>
              </a:rPr>
              <a:t>research, </a:t>
            </a:r>
            <a:r>
              <a:t>how can we match it with</a:t>
            </a:r>
            <a:r>
              <a:rPr>
                <a:latin typeface="+mn-lt"/>
                <a:ea typeface="+mn-ea"/>
                <a:cs typeface="+mn-cs"/>
                <a:sym typeface="Avenir Black"/>
              </a:rPr>
              <a:t> </a:t>
            </a:r>
            <a:r>
              <a:t>other national projects using less-precise EMR?</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9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9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93">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69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693">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2" nodeType="afterEffect">
                                  <p:stCondLst>
                                    <p:cond delay="0"/>
                                  </p:stCondLst>
                                  <p:iterate>
                                    <p:tmAbs val="0"/>
                                  </p:iterate>
                                  <p:childTnLst>
                                    <p:set>
                                      <p:cBhvr>
                                        <p:cTn id="20" fill="hold"/>
                                        <p:tgtEl>
                                          <p:spTgt spid="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2" animBg="1" advAuto="0"/>
      <p:bldP spid="693" grpId="1"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 name="pasted-image.png"/>
          <p:cNvPicPr>
            <a:picLocks noChangeAspect="1"/>
          </p:cNvPicPr>
          <p:nvPr/>
        </p:nvPicPr>
        <p:blipFill>
          <a:blip r:embed="rId3">
            <a:extLst/>
          </a:blip>
          <a:stretch>
            <a:fillRect/>
          </a:stretch>
        </p:blipFill>
        <p:spPr>
          <a:xfrm>
            <a:off x="7000768" y="4503067"/>
            <a:ext cx="2332474" cy="1295819"/>
          </a:xfrm>
          <a:prstGeom prst="rect">
            <a:avLst/>
          </a:prstGeom>
          <a:ln w="12700">
            <a:miter lim="400000"/>
          </a:ln>
        </p:spPr>
      </p:pic>
      <p:sp>
        <p:nvSpPr>
          <p:cNvPr id="698" name="Shape 698"/>
          <p:cNvSpPr>
            <a:spLocks noGrp="1"/>
          </p:cNvSpPr>
          <p:nvPr>
            <p:ph type="title"/>
          </p:nvPr>
        </p:nvSpPr>
        <p:spPr>
          <a:xfrm>
            <a:off x="457199" y="283309"/>
            <a:ext cx="8686802" cy="688228"/>
          </a:xfrm>
          <a:prstGeom prst="rect">
            <a:avLst/>
          </a:prstGeom>
        </p:spPr>
        <p:txBody>
          <a:bodyPr/>
          <a:lstStyle/>
          <a:p>
            <a:r>
              <a:t>summary</a:t>
            </a:r>
          </a:p>
        </p:txBody>
      </p:sp>
      <p:pic>
        <p:nvPicPr>
          <p:cNvPr id="699" name="Logo Round RGB.png"/>
          <p:cNvPicPr>
            <a:picLocks noChangeAspect="1"/>
          </p:cNvPicPr>
          <p:nvPr/>
        </p:nvPicPr>
        <p:blipFill>
          <a:blip r:embed="rId4">
            <a:extLst/>
          </a:blip>
          <a:stretch>
            <a:fillRect/>
          </a:stretch>
        </p:blipFill>
        <p:spPr>
          <a:xfrm>
            <a:off x="359025" y="4643503"/>
            <a:ext cx="2332474" cy="1014948"/>
          </a:xfrm>
          <a:prstGeom prst="rect">
            <a:avLst/>
          </a:prstGeom>
          <a:ln w="12700">
            <a:miter lim="400000"/>
          </a:ln>
        </p:spPr>
      </p:pic>
      <p:sp>
        <p:nvSpPr>
          <p:cNvPr id="700" name="Shape 700"/>
          <p:cNvSpPr/>
          <p:nvPr/>
        </p:nvSpPr>
        <p:spPr>
          <a:xfrm>
            <a:off x="1144732" y="5622605"/>
            <a:ext cx="1786884" cy="292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defRPr sz="1700" spc="5">
                <a:solidFill>
                  <a:srgbClr val="000000"/>
                </a:solidFill>
                <a:latin typeface="Avenir Heavy"/>
                <a:ea typeface="Avenir Heavy"/>
                <a:cs typeface="Avenir Heavy"/>
                <a:sym typeface="Avenir Heavy"/>
              </a:defRPr>
            </a:lvl1pPr>
          </a:lstStyle>
          <a:p>
            <a:r>
              <a:t>@genomicscloud</a:t>
            </a:r>
          </a:p>
        </p:txBody>
      </p:sp>
      <p:pic>
        <p:nvPicPr>
          <p:cNvPr id="701" name="pasted-image.png"/>
          <p:cNvPicPr>
            <a:picLocks noChangeAspect="1"/>
          </p:cNvPicPr>
          <p:nvPr/>
        </p:nvPicPr>
        <p:blipFill>
          <a:blip r:embed="rId5">
            <a:extLst/>
          </a:blip>
          <a:stretch>
            <a:fillRect/>
          </a:stretch>
        </p:blipFill>
        <p:spPr>
          <a:xfrm>
            <a:off x="3996089" y="4701557"/>
            <a:ext cx="1961815" cy="898840"/>
          </a:xfrm>
          <a:prstGeom prst="rect">
            <a:avLst/>
          </a:prstGeom>
          <a:ln w="12700">
            <a:miter lim="400000"/>
          </a:ln>
        </p:spPr>
      </p:pic>
      <p:sp>
        <p:nvSpPr>
          <p:cNvPr id="702" name="Shape 702"/>
          <p:cNvSpPr/>
          <p:nvPr/>
        </p:nvSpPr>
        <p:spPr>
          <a:xfrm>
            <a:off x="457199" y="930250"/>
            <a:ext cx="8686802" cy="336061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defRPr sz="1800" spc="6">
                <a:solidFill>
                  <a:schemeClr val="accent5"/>
                </a:solidFill>
                <a:latin typeface="Avenir Medium"/>
                <a:ea typeface="Avenir Medium"/>
                <a:cs typeface="Avenir Medium"/>
                <a:sym typeface="Avenir Medium"/>
              </a:defRPr>
            </a:pPr>
            <a:r>
              <a:t>We created a model for TCGA data by unifying collected metadata fields. The semantic triple store </a:t>
            </a:r>
            <a:r>
              <a:rPr>
                <a:latin typeface="+mn-lt"/>
                <a:ea typeface="+mn-ea"/>
                <a:cs typeface="+mn-cs"/>
                <a:sym typeface="Avenir Black"/>
              </a:rPr>
              <a:t>facilitates rapid queries </a:t>
            </a:r>
            <a:r>
              <a:t>to create user-defined </a:t>
            </a:r>
            <a:r>
              <a:rPr>
                <a:latin typeface="+mn-lt"/>
                <a:ea typeface="+mn-ea"/>
                <a:cs typeface="+mn-cs"/>
                <a:sym typeface="Avenir Black"/>
              </a:rPr>
              <a:t>cohorts</a:t>
            </a:r>
          </a:p>
          <a:p>
            <a:pPr>
              <a:defRPr sz="1800" spc="6">
                <a:solidFill>
                  <a:schemeClr val="accent5"/>
                </a:solidFill>
                <a:latin typeface="Avenir Medium"/>
                <a:ea typeface="Avenir Medium"/>
                <a:cs typeface="Avenir Medium"/>
                <a:sym typeface="Avenir Medium"/>
              </a:defRPr>
            </a:pPr>
            <a:endParaRPr>
              <a:latin typeface="+mn-lt"/>
              <a:ea typeface="+mn-ea"/>
              <a:cs typeface="+mn-cs"/>
              <a:sym typeface="Avenir Black"/>
            </a:endParaRPr>
          </a:p>
          <a:p>
            <a:pPr>
              <a:defRPr sz="1800" spc="6">
                <a:solidFill>
                  <a:schemeClr val="accent5"/>
                </a:solidFill>
                <a:latin typeface="Avenir Medium"/>
                <a:ea typeface="Avenir Medium"/>
                <a:cs typeface="Avenir Medium"/>
                <a:sym typeface="Avenir Medium"/>
              </a:defRPr>
            </a:pPr>
            <a:r>
              <a:t>The model will be </a:t>
            </a:r>
            <a:r>
              <a:rPr>
                <a:latin typeface="+mn-lt"/>
                <a:ea typeface="+mn-ea"/>
                <a:cs typeface="+mn-cs"/>
                <a:sym typeface="Avenir Black"/>
              </a:rPr>
              <a:t>expanded</a:t>
            </a:r>
            <a:r>
              <a:t> to incorporate cancer-specific properties</a:t>
            </a:r>
          </a:p>
          <a:p>
            <a:pPr>
              <a:defRPr sz="1800" spc="6">
                <a:solidFill>
                  <a:schemeClr val="accent5"/>
                </a:solidFill>
                <a:latin typeface="Avenir Medium"/>
                <a:ea typeface="Avenir Medium"/>
                <a:cs typeface="Avenir Medium"/>
                <a:sym typeface="Avenir Medium"/>
              </a:defRPr>
            </a:pPr>
            <a:endParaRPr/>
          </a:p>
          <a:p>
            <a:pPr>
              <a:defRPr sz="1800" spc="6">
                <a:solidFill>
                  <a:schemeClr val="accent5"/>
                </a:solidFill>
                <a:latin typeface="Avenir Medium"/>
                <a:ea typeface="Avenir Medium"/>
                <a:cs typeface="Avenir Medium"/>
                <a:sym typeface="Avenir Medium"/>
              </a:defRPr>
            </a:pPr>
            <a:r>
              <a:t>Providing this access to TCGA data allows users to</a:t>
            </a:r>
            <a:r>
              <a:rPr>
                <a:latin typeface="+mn-lt"/>
                <a:ea typeface="+mn-ea"/>
                <a:cs typeface="+mn-cs"/>
                <a:sym typeface="Avenir Black"/>
              </a:rPr>
              <a:t> bypass data-cleaning</a:t>
            </a:r>
            <a:r>
              <a:t> and instead focus their energy on </a:t>
            </a:r>
            <a:r>
              <a:rPr>
                <a:latin typeface="+mn-lt"/>
                <a:ea typeface="+mn-ea"/>
                <a:cs typeface="+mn-cs"/>
                <a:sym typeface="Avenir Black"/>
              </a:rPr>
              <a:t>secondary analysis </a:t>
            </a:r>
            <a:r>
              <a:t>and</a:t>
            </a:r>
            <a:r>
              <a:rPr>
                <a:latin typeface="+mn-lt"/>
                <a:ea typeface="+mn-ea"/>
                <a:cs typeface="+mn-cs"/>
                <a:sym typeface="Avenir Black"/>
              </a:rPr>
              <a:t> data science</a:t>
            </a:r>
          </a:p>
          <a:p>
            <a:pPr>
              <a:defRPr sz="1800" spc="6">
                <a:solidFill>
                  <a:schemeClr val="accent5"/>
                </a:solidFill>
                <a:latin typeface="Avenir Medium"/>
                <a:ea typeface="Avenir Medium"/>
                <a:cs typeface="Avenir Medium"/>
                <a:sym typeface="Avenir Medium"/>
              </a:defRPr>
            </a:pPr>
            <a:endParaRPr>
              <a:latin typeface="+mn-lt"/>
              <a:ea typeface="+mn-ea"/>
              <a:cs typeface="+mn-cs"/>
              <a:sym typeface="Avenir Black"/>
            </a:endParaRPr>
          </a:p>
          <a:p>
            <a:pPr>
              <a:defRPr sz="1800" spc="6">
                <a:solidFill>
                  <a:schemeClr val="accent5"/>
                </a:solidFill>
                <a:latin typeface="Avenir Medium"/>
                <a:ea typeface="Avenir Medium"/>
                <a:cs typeface="Avenir Medium"/>
                <a:sym typeface="Avenir Medium"/>
              </a:defRPr>
            </a:pPr>
            <a:r>
              <a:t>Cancer researchers are </a:t>
            </a:r>
            <a:r>
              <a:rPr>
                <a:latin typeface="+mn-lt"/>
                <a:ea typeface="+mn-ea"/>
                <a:cs typeface="+mn-cs"/>
                <a:sym typeface="Avenir Black"/>
              </a:rPr>
              <a:t>already </a:t>
            </a:r>
            <a:r>
              <a:t>finding novel results; </a:t>
            </a:r>
            <a:r>
              <a:rPr i="1"/>
              <a:t>we encourage</a:t>
            </a:r>
            <a:r>
              <a:t> </a:t>
            </a:r>
            <a:r>
              <a:rPr i="1"/>
              <a:t>data scientists to also join the fight</a:t>
            </a:r>
          </a:p>
        </p:txBody>
      </p:sp>
      <p:sp>
        <p:nvSpPr>
          <p:cNvPr id="703" name="Shape 703"/>
          <p:cNvSpPr/>
          <p:nvPr/>
        </p:nvSpPr>
        <p:spPr>
          <a:xfrm>
            <a:off x="58806" y="5892818"/>
            <a:ext cx="9483588" cy="5492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r>
              <a:t>This project has been funded in whole or in part with Federal funds from the National Cancer Institute, National Institutes of Health, Department of Health and Human Services, under Contract No. HHSN261201400008C.</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70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0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70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702">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7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702">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702">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702">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iterate>
                                    <p:tmAbs val="0"/>
                                  </p:iterate>
                                  <p:childTnLst>
                                    <p:set>
                                      <p:cBhvr>
                                        <p:cTn id="33" fill="hold"/>
                                        <p:tgtEl>
                                          <p:spTgt spid="69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3" nodeType="afterEffect">
                                  <p:stCondLst>
                                    <p:cond delay="0"/>
                                  </p:stCondLst>
                                  <p:iterate>
                                    <p:tmAbs val="0"/>
                                  </p:iterate>
                                  <p:childTnLst>
                                    <p:set>
                                      <p:cBhvr>
                                        <p:cTn id="36" fill="hold"/>
                                        <p:tgtEl>
                                          <p:spTgt spid="70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4" nodeType="clickEffect">
                                  <p:stCondLst>
                                    <p:cond delay="0"/>
                                  </p:stCondLst>
                                  <p:iterate>
                                    <p:tmAbs val="0"/>
                                  </p:iterate>
                                  <p:childTnLst>
                                    <p:set>
                                      <p:cBhvr>
                                        <p:cTn id="40" fill="hold"/>
                                        <p:tgtEl>
                                          <p:spTgt spid="697"/>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5" nodeType="afterEffect">
                                  <p:stCondLst>
                                    <p:cond delay="0"/>
                                  </p:stCondLst>
                                  <p:iterate>
                                    <p:tmAbs val="0"/>
                                  </p:iterate>
                                  <p:childTnLst>
                                    <p:set>
                                      <p:cBhvr>
                                        <p:cTn id="43" fill="hold"/>
                                        <p:tgtEl>
                                          <p:spTgt spid="70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6" nodeType="clickEffect">
                                  <p:stCondLst>
                                    <p:cond delay="0"/>
                                  </p:stCondLst>
                                  <p:iterate>
                                    <p:tmAbs val="0"/>
                                  </p:iterate>
                                  <p:childTnLst>
                                    <p:set>
                                      <p:cBhvr>
                                        <p:cTn id="47" fill="hold"/>
                                        <p:tgtEl>
                                          <p:spTgt spid="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4" animBg="1" advAuto="0"/>
      <p:bldP spid="699" grpId="2" animBg="1" advAuto="0"/>
      <p:bldP spid="700" grpId="3" animBg="1" advAuto="0"/>
      <p:bldP spid="701" grpId="6" animBg="1" advAuto="0"/>
      <p:bldP spid="702" grpId="1" build="p" animBg="1" advAuto="0"/>
      <p:bldP spid="703" grpId="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p:nvPr/>
        </p:nvSpPr>
        <p:spPr>
          <a:xfrm>
            <a:off x="544880" y="2387600"/>
            <a:ext cx="8511440" cy="20828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2000" cap="small" spc="40"/>
            </a:lvl1pPr>
          </a:lstStyle>
          <a:p>
            <a:r>
              <a:t>Extra Slides</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pasted-image.pdf"/>
          <p:cNvPicPr>
            <a:picLocks noChangeAspect="1"/>
          </p:cNvPicPr>
          <p:nvPr/>
        </p:nvPicPr>
        <p:blipFill>
          <a:blip r:embed="rId2">
            <a:extLst/>
          </a:blip>
          <a:stretch>
            <a:fillRect/>
          </a:stretch>
        </p:blipFill>
        <p:spPr>
          <a:xfrm>
            <a:off x="-3975395" y="-4543417"/>
            <a:ext cx="19392693" cy="14000074"/>
          </a:xfrm>
          <a:prstGeom prst="rect">
            <a:avLst/>
          </a:prstGeom>
          <a:ln w="12700">
            <a:miter lim="400000"/>
          </a:ln>
        </p:spPr>
      </p:pic>
      <p:sp>
        <p:nvSpPr>
          <p:cNvPr id="710" name="Shape 710"/>
          <p:cNvSpPr/>
          <p:nvPr/>
        </p:nvSpPr>
        <p:spPr>
          <a:xfrm>
            <a:off x="1557866" y="152400"/>
            <a:ext cx="4648069" cy="2469992"/>
          </a:xfrm>
          <a:prstGeom prst="rect">
            <a:avLst/>
          </a:prstGeom>
          <a:ln w="50800">
            <a:solidFill>
              <a:srgbClr val="FF40FF"/>
            </a:solidFill>
          </a:ln>
        </p:spPr>
        <p:txBody>
          <a:bodyPr lIns="0" tIns="0" rIns="0" bIns="0"/>
          <a:lstStyle/>
          <a:p>
            <a:pPr algn="ctr">
              <a:spcBef>
                <a:spcPts val="300"/>
              </a:spcBef>
              <a:defRPr spc="0">
                <a:uFillTx/>
                <a:latin typeface="Avenir Heavy"/>
                <a:ea typeface="Avenir Heavy"/>
                <a:cs typeface="Avenir Heavy"/>
                <a:sym typeface="Avenir Heavy"/>
              </a:defRPr>
            </a:pPr>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 name="pasted-image.pdf"/>
          <p:cNvPicPr>
            <a:picLocks noChangeAspect="1"/>
          </p:cNvPicPr>
          <p:nvPr/>
        </p:nvPicPr>
        <p:blipFill>
          <a:blip r:embed="rId2">
            <a:extLst/>
          </a:blip>
          <a:stretch>
            <a:fillRect/>
          </a:stretch>
        </p:blipFill>
        <p:spPr>
          <a:xfrm>
            <a:off x="493452" y="139415"/>
            <a:ext cx="8863832" cy="639902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 name="Screen Shot 2016-09-14 at 7.56.52 PM.png"/>
          <p:cNvPicPr>
            <a:picLocks noChangeAspect="1"/>
          </p:cNvPicPr>
          <p:nvPr/>
        </p:nvPicPr>
        <p:blipFill>
          <a:blip r:embed="rId3">
            <a:alphaModFix amt="25000"/>
            <a:extLst/>
          </a:blip>
          <a:stretch>
            <a:fillRect/>
          </a:stretch>
        </p:blipFill>
        <p:spPr>
          <a:xfrm>
            <a:off x="11337" y="-1259663"/>
            <a:ext cx="9626399" cy="9330921"/>
          </a:xfrm>
          <a:prstGeom prst="rect">
            <a:avLst/>
          </a:prstGeom>
          <a:ln w="12700">
            <a:miter lim="400000"/>
          </a:ln>
        </p:spPr>
      </p:pic>
      <p:sp>
        <p:nvSpPr>
          <p:cNvPr id="715" name="Shape 715"/>
          <p:cNvSpPr>
            <a:spLocks noGrp="1"/>
          </p:cNvSpPr>
          <p:nvPr>
            <p:ph type="title"/>
          </p:nvPr>
        </p:nvSpPr>
        <p:spPr>
          <a:prstGeom prst="rect">
            <a:avLst/>
          </a:prstGeom>
        </p:spPr>
        <p:txBody>
          <a:bodyPr/>
          <a:lstStyle>
            <a:lvl1pPr>
              <a:defRPr sz="2800"/>
            </a:lvl1pPr>
          </a:lstStyle>
          <a:p>
            <a:r>
              <a:t>leveling the playing field for cancer genomics</a:t>
            </a:r>
          </a:p>
        </p:txBody>
      </p:sp>
      <p:sp>
        <p:nvSpPr>
          <p:cNvPr id="716" name="Shape 716"/>
          <p:cNvSpPr/>
          <p:nvPr/>
        </p:nvSpPr>
        <p:spPr>
          <a:xfrm>
            <a:off x="2127798" y="5005200"/>
            <a:ext cx="5604386" cy="99181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ctr" defTabSz="457200">
              <a:defRPr sz="2200" spc="0">
                <a:solidFill>
                  <a:srgbClr val="FFFFFF"/>
                </a:solidFill>
                <a:uFillTx/>
              </a:defRPr>
            </a:pPr>
            <a:r>
              <a:t>Jack DiGiovanna, PhD</a:t>
            </a:r>
          </a:p>
          <a:p>
            <a:pPr algn="ctr" defTabSz="457200">
              <a:defRPr sz="1600" spc="0">
                <a:solidFill>
                  <a:srgbClr val="FFFFFF"/>
                </a:solidFill>
                <a:uFillTx/>
              </a:defRPr>
            </a:pPr>
            <a:r>
              <a:t>22 September 2016</a:t>
            </a:r>
          </a:p>
          <a:p>
            <a:pPr algn="ctr" defTabSz="457200">
              <a:defRPr sz="1600" spc="0">
                <a:solidFill>
                  <a:srgbClr val="FFFFFF"/>
                </a:solidFill>
                <a:uFillTx/>
              </a:defRPr>
            </a:pPr>
            <a:r>
              <a:t>@jack_digi</a:t>
            </a:r>
          </a:p>
        </p:txBody>
      </p:sp>
      <p:pic>
        <p:nvPicPr>
          <p:cNvPr id="717" name="pasted-image.pdf"/>
          <p:cNvPicPr>
            <a:picLocks noChangeAspect="1"/>
          </p:cNvPicPr>
          <p:nvPr/>
        </p:nvPicPr>
        <p:blipFill>
          <a:blip r:embed="rId4">
            <a:extLst/>
          </a:blip>
          <a:stretch>
            <a:fillRect/>
          </a:stretch>
        </p:blipFill>
        <p:spPr>
          <a:xfrm>
            <a:off x="2008677" y="5858473"/>
            <a:ext cx="677334" cy="677335"/>
          </a:xfrm>
          <a:prstGeom prst="rect">
            <a:avLst/>
          </a:prstGeom>
          <a:ln w="12700">
            <a:miter lim="400000"/>
          </a:ln>
        </p:spPr>
      </p:pic>
      <p:sp>
        <p:nvSpPr>
          <p:cNvPr id="718" name="Shape 718"/>
          <p:cNvSpPr/>
          <p:nvPr/>
        </p:nvSpPr>
        <p:spPr>
          <a:xfrm>
            <a:off x="2736412" y="6045949"/>
            <a:ext cx="4387157" cy="2794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57200">
              <a:defRPr sz="1600" spc="0">
                <a:solidFill>
                  <a:srgbClr val="F5F5F5"/>
                </a:solidFill>
                <a:uFillTx/>
                <a:latin typeface="Avenir Medium"/>
                <a:ea typeface="Avenir Medium"/>
                <a:cs typeface="Avenir Medium"/>
                <a:sym typeface="Avenir Medium"/>
              </a:defRPr>
            </a:pPr>
            <a:r>
              <a:t>Join the Conversation </a:t>
            </a:r>
            <a:r>
              <a:rPr>
                <a:solidFill>
                  <a:srgbClr val="FFFFFF"/>
                </a:solidFill>
              </a:rPr>
              <a:t>#WolframDataSummit</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a:spLocks noGrp="1"/>
          </p:cNvSpPr>
          <p:nvPr>
            <p:ph type="title"/>
          </p:nvPr>
        </p:nvSpPr>
        <p:spPr>
          <a:xfrm>
            <a:off x="457199" y="244385"/>
            <a:ext cx="8686802" cy="688229"/>
          </a:xfrm>
          <a:prstGeom prst="rect">
            <a:avLst/>
          </a:prstGeom>
        </p:spPr>
        <p:txBody>
          <a:bodyPr/>
          <a:lstStyle/>
          <a:p>
            <a:r>
              <a:t>Precision Medicine capabilities</a:t>
            </a:r>
          </a:p>
        </p:txBody>
      </p:sp>
      <p:sp>
        <p:nvSpPr>
          <p:cNvPr id="723" name="Shape 723"/>
          <p:cNvSpPr/>
          <p:nvPr/>
        </p:nvSpPr>
        <p:spPr>
          <a:xfrm>
            <a:off x="457199" y="1181918"/>
            <a:ext cx="8686802" cy="366975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buClr>
                <a:srgbClr val="4A4A4A"/>
              </a:buClr>
              <a:buFont typeface="Wingdings"/>
              <a:defRPr sz="1800" spc="6">
                <a:solidFill>
                  <a:schemeClr val="accent5"/>
                </a:solidFill>
                <a:latin typeface="Avenir Medium"/>
                <a:ea typeface="Avenir Medium"/>
                <a:cs typeface="Avenir Medium"/>
                <a:sym typeface="Avenir Medium"/>
              </a:defRPr>
            </a:pPr>
            <a:r>
              <a:t>Can </a:t>
            </a:r>
            <a:r>
              <a:rPr>
                <a:latin typeface="+mn-lt"/>
                <a:ea typeface="+mn-ea"/>
                <a:cs typeface="+mn-cs"/>
                <a:sym typeface="Avenir Black"/>
              </a:rPr>
              <a:t>rapidly stratify</a:t>
            </a:r>
            <a:r>
              <a:t> and assess </a:t>
            </a:r>
            <a:r>
              <a:rPr>
                <a:latin typeface="+mn-lt"/>
                <a:ea typeface="+mn-ea"/>
                <a:cs typeface="+mn-cs"/>
                <a:sym typeface="Avenir Black"/>
              </a:rPr>
              <a:t>tumor-normal pairs</a:t>
            </a:r>
            <a:r>
              <a:t>, this is critical </a:t>
            </a:r>
          </a:p>
          <a:p>
            <a:pPr>
              <a:buClr>
                <a:srgbClr val="4A4A4A"/>
              </a:buClr>
              <a:buFont typeface="Wingdings"/>
              <a:defRPr sz="1800" spc="6">
                <a:solidFill>
                  <a:schemeClr val="accent5"/>
                </a:solidFill>
                <a:latin typeface="Avenir Medium"/>
                <a:ea typeface="Avenir Medium"/>
                <a:cs typeface="Avenir Medium"/>
                <a:sym typeface="Avenir Medium"/>
              </a:defRPr>
            </a:pPr>
            <a:r>
              <a:t>for understanding </a:t>
            </a:r>
            <a:r>
              <a:rPr>
                <a:latin typeface="+mn-lt"/>
                <a:ea typeface="+mn-ea"/>
                <a:cs typeface="+mn-cs"/>
                <a:sym typeface="Avenir Black"/>
              </a:rPr>
              <a:t>patient-specific</a:t>
            </a:r>
            <a:r>
              <a:t> differential expression of genes</a:t>
            </a:r>
          </a:p>
          <a:p>
            <a:pPr>
              <a:buClr>
                <a:srgbClr val="4A4A4A"/>
              </a:buClr>
              <a:buFont typeface="Wingdings"/>
              <a:defRPr sz="1800" spc="6">
                <a:solidFill>
                  <a:schemeClr val="accent5"/>
                </a:solidFill>
                <a:latin typeface="Avenir Medium"/>
                <a:ea typeface="Avenir Medium"/>
                <a:cs typeface="Avenir Medium"/>
                <a:sym typeface="Avenir Medium"/>
              </a:defRPr>
            </a:pPr>
            <a:r>
              <a:t>or presence of variants</a:t>
            </a:r>
          </a:p>
          <a:p>
            <a:pPr>
              <a:defRPr sz="1800" spc="6">
                <a:solidFill>
                  <a:schemeClr val="accent5"/>
                </a:solidFill>
                <a:latin typeface="Avenir Medium"/>
                <a:ea typeface="Avenir Medium"/>
                <a:cs typeface="Avenir Medium"/>
                <a:sym typeface="Avenir Medium"/>
              </a:defRPr>
            </a:pPr>
            <a:endParaRPr/>
          </a:p>
          <a:p>
            <a:pPr>
              <a:defRPr sz="1800" spc="6">
                <a:solidFill>
                  <a:schemeClr val="accent5"/>
                </a:solidFill>
                <a:latin typeface="Avenir Medium"/>
                <a:ea typeface="Avenir Medium"/>
                <a:cs typeface="Avenir Medium"/>
                <a:sym typeface="Avenir Medium"/>
              </a:defRPr>
            </a:pPr>
            <a:r>
              <a:t>Pan-Cancer Analysis allows searching across cancers to find </a:t>
            </a:r>
            <a:r>
              <a:rPr>
                <a:latin typeface="+mn-lt"/>
                <a:ea typeface="+mn-ea"/>
                <a:cs typeface="+mn-cs"/>
                <a:sym typeface="Avenir Black"/>
              </a:rPr>
              <a:t>commonalities</a:t>
            </a:r>
          </a:p>
          <a:p>
            <a:pPr>
              <a:defRPr sz="1800" spc="6">
                <a:solidFill>
                  <a:schemeClr val="accent5"/>
                </a:solidFill>
                <a:latin typeface="Avenir Medium"/>
                <a:ea typeface="Avenir Medium"/>
                <a:cs typeface="Avenir Medium"/>
                <a:sym typeface="Avenir Medium"/>
              </a:defRPr>
            </a:pPr>
            <a:r>
              <a:t>in genetic variants, environmental factors, or treatment response. </a:t>
            </a:r>
            <a:br/>
            <a:r>
              <a:t>Generates novel and potentially actionable therapeutic targets</a:t>
            </a:r>
          </a:p>
          <a:p>
            <a:pPr>
              <a:defRPr sz="1800" spc="6">
                <a:solidFill>
                  <a:schemeClr val="accent5"/>
                </a:solidFill>
                <a:latin typeface="Avenir Medium"/>
                <a:ea typeface="Avenir Medium"/>
                <a:cs typeface="Avenir Medium"/>
                <a:sym typeface="Avenir Medium"/>
              </a:defRPr>
            </a:pPr>
            <a:endParaRPr/>
          </a:p>
          <a:p>
            <a:pPr>
              <a:defRPr sz="1800" spc="6">
                <a:solidFill>
                  <a:schemeClr val="accent5"/>
                </a:solidFill>
                <a:latin typeface="Avenir Medium"/>
                <a:ea typeface="Avenir Medium"/>
                <a:cs typeface="Avenir Medium"/>
                <a:sym typeface="Avenir Medium"/>
              </a:defRPr>
            </a:pPr>
            <a:r>
              <a:t>Straightforward to organize and analyze longitudinal samples over </a:t>
            </a:r>
            <a:br/>
            <a:r>
              <a:t>the course of a patient’s life - from</a:t>
            </a:r>
            <a:r>
              <a:rPr>
                <a:latin typeface="+mn-lt"/>
                <a:ea typeface="+mn-ea"/>
                <a:cs typeface="+mn-cs"/>
                <a:sym typeface="Avenir Black"/>
              </a:rPr>
              <a:t> pre-natal testing</a:t>
            </a:r>
            <a:r>
              <a:t> to to </a:t>
            </a:r>
            <a:r>
              <a:rPr>
                <a:latin typeface="+mn-lt"/>
                <a:ea typeface="+mn-ea"/>
                <a:cs typeface="+mn-cs"/>
                <a:sym typeface="Avenir Black"/>
              </a:rPr>
              <a:t>diagnosis</a:t>
            </a:r>
            <a:br>
              <a:rPr>
                <a:latin typeface="+mn-lt"/>
                <a:ea typeface="+mn-ea"/>
                <a:cs typeface="+mn-cs"/>
                <a:sym typeface="Avenir Black"/>
              </a:rPr>
            </a:br>
            <a:r>
              <a:t>to </a:t>
            </a:r>
            <a:r>
              <a:rPr>
                <a:latin typeface="+mn-lt"/>
                <a:ea typeface="+mn-ea"/>
                <a:cs typeface="+mn-cs"/>
                <a:sym typeface="Avenir Black"/>
              </a:rPr>
              <a:t>treatment</a:t>
            </a:r>
            <a:r>
              <a:t> to </a:t>
            </a:r>
            <a:r>
              <a:rPr>
                <a:latin typeface="+mn-lt"/>
                <a:ea typeface="+mn-ea"/>
                <a:cs typeface="+mn-cs"/>
                <a:sym typeface="Avenir Black"/>
              </a:rPr>
              <a:t>remission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72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2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723">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72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72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72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72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pasted-image.png"/>
          <p:cNvPicPr>
            <a:picLocks noChangeAspect="1"/>
          </p:cNvPicPr>
          <p:nvPr/>
        </p:nvPicPr>
        <p:blipFill>
          <a:blip r:embed="rId3">
            <a:extLst/>
          </a:blip>
          <a:srcRect l="1669" t="13521" r="2779"/>
          <a:stretch>
            <a:fillRect/>
          </a:stretch>
        </p:blipFill>
        <p:spPr>
          <a:xfrm>
            <a:off x="-706438" y="616148"/>
            <a:ext cx="10734626" cy="5498616"/>
          </a:xfrm>
          <a:prstGeom prst="rect">
            <a:avLst/>
          </a:prstGeom>
          <a:ln w="12700">
            <a:miter lim="400000"/>
          </a:ln>
        </p:spPr>
      </p:pic>
      <p:sp>
        <p:nvSpPr>
          <p:cNvPr id="505" name="Shape 505"/>
          <p:cNvSpPr/>
          <p:nvPr/>
        </p:nvSpPr>
        <p:spPr>
          <a:xfrm>
            <a:off x="5843408" y="688084"/>
            <a:ext cx="3560345" cy="243206"/>
          </a:xfrm>
          <a:prstGeom prst="rect">
            <a:avLst/>
          </a:prstGeom>
          <a:ln w="12700">
            <a:miter lim="400000"/>
          </a:ln>
          <a:extLst>
            <a:ext uri="{C572A759-6A51-4108-AA02-DFA0A04FC94B}">
              <ma14:wrappingTextBoxFlag xmlns:ma14="http://schemas.microsoft.com/office/mac/drawingml/2011/main" xmlns="" val="1"/>
            </a:ext>
          </a:extLst>
        </p:spPr>
        <p:txBody>
          <a:bodyPr wrap="none" lIns="20002" tIns="20002" rIns="20002" bIns="20002" anchor="ctr">
            <a:spAutoFit/>
          </a:bodyPr>
          <a:lstStyle>
            <a:lvl1pPr algn="ctr" defTabSz="412750">
              <a:defRPr spc="0">
                <a:solidFill>
                  <a:srgbClr val="FFFFFF"/>
                </a:solidFill>
                <a:uFillTx/>
                <a:latin typeface="+mn-lt"/>
                <a:ea typeface="+mn-ea"/>
                <a:cs typeface="+mn-cs"/>
                <a:sym typeface="Avenir Black"/>
              </a:defRPr>
            </a:lvl1pPr>
          </a:lstStyle>
          <a:p>
            <a:r>
              <a:t>https://www.whitehouse.gov/precision-medicine</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p:cNvSpPr>
          <p:nvPr>
            <p:ph type="body" sz="quarter" idx="1"/>
          </p:nvPr>
        </p:nvSpPr>
        <p:spPr>
          <a:xfrm>
            <a:off x="505642" y="1916930"/>
            <a:ext cx="3331841" cy="2618693"/>
          </a:xfrm>
          <a:prstGeom prst="rect">
            <a:avLst/>
          </a:prstGeom>
        </p:spPr>
        <p:txBody>
          <a:bodyPr>
            <a:noAutofit/>
          </a:bodyPr>
          <a:lstStyle/>
          <a:p>
            <a:pPr marL="0" indent="0">
              <a:spcBef>
                <a:spcPts val="0"/>
              </a:spcBef>
              <a:buSzTx/>
              <a:buNone/>
              <a:defRPr sz="1800" spc="6">
                <a:solidFill>
                  <a:schemeClr val="accent5"/>
                </a:solidFill>
                <a:uFill>
                  <a:solidFill>
                    <a:srgbClr val="2B6E95"/>
                  </a:solidFill>
                </a:uFill>
                <a:latin typeface="Avenir Book"/>
                <a:ea typeface="Avenir Book"/>
                <a:cs typeface="Avenir Book"/>
                <a:sym typeface="Avenir Book"/>
              </a:defRPr>
            </a:pPr>
            <a:r>
              <a:t>DNA has four nucleotide bases: {</a:t>
            </a:r>
            <a:r>
              <a:rPr>
                <a:latin typeface="+mn-lt"/>
                <a:ea typeface="+mn-ea"/>
                <a:cs typeface="+mn-cs"/>
                <a:sym typeface="Avenir Black"/>
              </a:rPr>
              <a:t>A</a:t>
            </a:r>
            <a:r>
              <a:t>, </a:t>
            </a:r>
            <a:r>
              <a:rPr>
                <a:latin typeface="+mn-lt"/>
                <a:ea typeface="+mn-ea"/>
                <a:cs typeface="+mn-cs"/>
                <a:sym typeface="Avenir Black"/>
              </a:rPr>
              <a:t>T</a:t>
            </a:r>
            <a:r>
              <a:t>, </a:t>
            </a:r>
            <a:r>
              <a:rPr>
                <a:latin typeface="+mn-lt"/>
                <a:ea typeface="+mn-ea"/>
                <a:cs typeface="+mn-cs"/>
                <a:sym typeface="Avenir Black"/>
              </a:rPr>
              <a:t>C</a:t>
            </a:r>
            <a:r>
              <a:t>, </a:t>
            </a:r>
            <a:r>
              <a:rPr>
                <a:latin typeface="+mn-lt"/>
                <a:ea typeface="+mn-ea"/>
                <a:cs typeface="+mn-cs"/>
                <a:sym typeface="Avenir Black"/>
              </a:rPr>
              <a:t>G</a:t>
            </a:r>
            <a:r>
              <a:t>}</a:t>
            </a:r>
          </a:p>
          <a:p>
            <a:pPr marL="0" indent="0">
              <a:spcBef>
                <a:spcPts val="0"/>
              </a:spcBef>
              <a:buSzTx/>
              <a:buNone/>
              <a:defRPr sz="1800" spc="6">
                <a:solidFill>
                  <a:schemeClr val="accent5"/>
                </a:solidFill>
                <a:uFill>
                  <a:solidFill>
                    <a:srgbClr val="2B6E95"/>
                  </a:solidFill>
                </a:uFill>
                <a:latin typeface="Avenir Book"/>
                <a:ea typeface="Avenir Book"/>
                <a:cs typeface="Avenir Book"/>
                <a:sym typeface="Avenir Book"/>
              </a:defRPr>
            </a:pPr>
            <a:endParaRPr/>
          </a:p>
          <a:p>
            <a:pPr marL="0" indent="0">
              <a:spcBef>
                <a:spcPts val="0"/>
              </a:spcBef>
              <a:buSzTx/>
              <a:buNone/>
              <a:defRPr sz="1800" spc="6">
                <a:solidFill>
                  <a:schemeClr val="accent5"/>
                </a:solidFill>
                <a:uFill>
                  <a:solidFill>
                    <a:srgbClr val="2B6E95"/>
                  </a:solidFill>
                </a:uFill>
                <a:latin typeface="Avenir Book"/>
                <a:ea typeface="Avenir Book"/>
                <a:cs typeface="Avenir Book"/>
                <a:sym typeface="Avenir Book"/>
              </a:defRPr>
            </a:pPr>
            <a:r>
              <a:t>A human genome is a sequence of 3 billion bases</a:t>
            </a:r>
          </a:p>
          <a:p>
            <a:pPr marL="0" indent="0">
              <a:spcBef>
                <a:spcPts val="0"/>
              </a:spcBef>
              <a:buSzTx/>
              <a:buNone/>
              <a:defRPr sz="1800" spc="6">
                <a:solidFill>
                  <a:schemeClr val="accent5"/>
                </a:solidFill>
                <a:uFill>
                  <a:solidFill>
                    <a:srgbClr val="2B6E95"/>
                  </a:solidFill>
                </a:uFill>
                <a:latin typeface="Avenir Book"/>
                <a:ea typeface="Avenir Book"/>
                <a:cs typeface="Avenir Book"/>
                <a:sym typeface="Avenir Book"/>
              </a:defRPr>
            </a:pPr>
            <a:endParaRPr/>
          </a:p>
          <a:p>
            <a:pPr marL="0" indent="0">
              <a:spcBef>
                <a:spcPts val="0"/>
              </a:spcBef>
              <a:buSzTx/>
              <a:buNone/>
              <a:defRPr sz="1800" spc="6">
                <a:solidFill>
                  <a:schemeClr val="accent5"/>
                </a:solidFill>
                <a:uFill>
                  <a:solidFill>
                    <a:srgbClr val="2B6E95"/>
                  </a:solidFill>
                </a:uFill>
                <a:latin typeface="Avenir Book"/>
                <a:ea typeface="Avenir Book"/>
                <a:cs typeface="Avenir Book"/>
                <a:sym typeface="Avenir Book"/>
              </a:defRPr>
            </a:pPr>
            <a:r>
              <a:t>~99.5% of this is common between humans</a:t>
            </a:r>
          </a:p>
        </p:txBody>
      </p:sp>
      <p:sp>
        <p:nvSpPr>
          <p:cNvPr id="510" name="Shape 510"/>
          <p:cNvSpPr>
            <a:spLocks noGrp="1"/>
          </p:cNvSpPr>
          <p:nvPr>
            <p:ph type="title"/>
          </p:nvPr>
        </p:nvSpPr>
        <p:spPr>
          <a:xfrm>
            <a:off x="457199" y="244934"/>
            <a:ext cx="3428727" cy="1092073"/>
          </a:xfrm>
          <a:prstGeom prst="rect">
            <a:avLst/>
          </a:prstGeom>
        </p:spPr>
        <p:txBody>
          <a:bodyPr>
            <a:noAutofit/>
          </a:bodyPr>
          <a:lstStyle/>
          <a:p>
            <a:pPr>
              <a:lnSpc>
                <a:spcPct val="100000"/>
              </a:lnSpc>
            </a:pPr>
            <a:r>
              <a:t>HOW DNA Works </a:t>
            </a:r>
          </a:p>
          <a:p>
            <a:pPr>
              <a:lnSpc>
                <a:spcPct val="100000"/>
              </a:lnSpc>
            </a:pPr>
            <a:r>
              <a:rPr sz="1600" spc="0"/>
              <a:t>(if you only have two slides)</a:t>
            </a:r>
          </a:p>
        </p:txBody>
      </p:sp>
      <p:sp>
        <p:nvSpPr>
          <p:cNvPr id="511" name="Shape 511"/>
          <p:cNvSpPr/>
          <p:nvPr/>
        </p:nvSpPr>
        <p:spPr>
          <a:xfrm>
            <a:off x="493544" y="6055476"/>
            <a:ext cx="8884104"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r>
              <a:t>Zephyris, CC BY-SA 3.0, </a:t>
            </a:r>
            <a:r>
              <a:rPr>
                <a:hlinkClick r:id="rId3"/>
              </a:rPr>
              <a:t>https://commons.wikimedia.org/w/index.php?curid=15027555</a:t>
            </a:r>
          </a:p>
        </p:txBody>
      </p:sp>
      <p:pic>
        <p:nvPicPr>
          <p:cNvPr id="512" name="922px-DNA_Structure+Key+Labelled.pn_NoBB.png"/>
          <p:cNvPicPr>
            <a:picLocks noChangeAspect="1"/>
          </p:cNvPicPr>
          <p:nvPr/>
        </p:nvPicPr>
        <p:blipFill>
          <a:blip r:embed="rId4">
            <a:extLst/>
          </a:blip>
          <a:stretch>
            <a:fillRect/>
          </a:stretch>
        </p:blipFill>
        <p:spPr>
          <a:xfrm>
            <a:off x="4363725" y="822064"/>
            <a:ext cx="4925965" cy="4808425"/>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p:cNvSpPr>
          <p:nvPr>
            <p:ph type="title"/>
          </p:nvPr>
        </p:nvSpPr>
        <p:spPr>
          <a:xfrm>
            <a:off x="457199" y="232234"/>
            <a:ext cx="3428727" cy="1092073"/>
          </a:xfrm>
          <a:prstGeom prst="rect">
            <a:avLst/>
          </a:prstGeom>
        </p:spPr>
        <p:txBody>
          <a:bodyPr>
            <a:noAutofit/>
          </a:bodyPr>
          <a:lstStyle/>
          <a:p>
            <a:pPr>
              <a:lnSpc>
                <a:spcPct val="100000"/>
              </a:lnSpc>
            </a:pPr>
            <a:r>
              <a:t>HOW DNA Works </a:t>
            </a:r>
          </a:p>
          <a:p>
            <a:pPr>
              <a:lnSpc>
                <a:spcPct val="100000"/>
              </a:lnSpc>
            </a:pPr>
            <a:r>
              <a:rPr sz="1600" spc="0"/>
              <a:t>(if you only have two slides)</a:t>
            </a:r>
          </a:p>
        </p:txBody>
      </p:sp>
      <p:pic>
        <p:nvPicPr>
          <p:cNvPr id="517" name="pasted-image.png"/>
          <p:cNvPicPr>
            <a:picLocks noChangeAspect="1"/>
          </p:cNvPicPr>
          <p:nvPr/>
        </p:nvPicPr>
        <p:blipFill>
          <a:blip r:embed="rId3">
            <a:extLst/>
          </a:blip>
          <a:stretch>
            <a:fillRect/>
          </a:stretch>
        </p:blipFill>
        <p:spPr>
          <a:xfrm>
            <a:off x="1350146" y="3496435"/>
            <a:ext cx="6900908" cy="2376852"/>
          </a:xfrm>
          <a:prstGeom prst="rect">
            <a:avLst/>
          </a:prstGeom>
          <a:ln w="12700">
            <a:miter lim="400000"/>
          </a:ln>
        </p:spPr>
      </p:pic>
      <p:sp>
        <p:nvSpPr>
          <p:cNvPr id="518" name="Shape 518"/>
          <p:cNvSpPr/>
          <p:nvPr/>
        </p:nvSpPr>
        <p:spPr>
          <a:xfrm>
            <a:off x="442061" y="6071204"/>
            <a:ext cx="8573142"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r>
              <a:t>image: http://biosocialmethods.isr.umich.edu/epigenetics-tutorial/epigenetics-tutorial-gene-expression-from-dna-to-protein/</a:t>
            </a:r>
          </a:p>
        </p:txBody>
      </p:sp>
      <p:sp>
        <p:nvSpPr>
          <p:cNvPr id="519" name="Shape 519"/>
          <p:cNvSpPr/>
          <p:nvPr/>
        </p:nvSpPr>
        <p:spPr>
          <a:xfrm>
            <a:off x="476355" y="1521148"/>
            <a:ext cx="8782903" cy="177844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spcBef>
                <a:spcPts val="1600"/>
              </a:spcBef>
              <a:buClr>
                <a:srgbClr val="4A4A4A"/>
              </a:buClr>
              <a:buFont typeface="Wingdings"/>
              <a:defRPr sz="1800" spc="6">
                <a:solidFill>
                  <a:schemeClr val="accent5"/>
                </a:solidFill>
              </a:defRPr>
            </a:pPr>
            <a:r>
              <a:t>DNA contains our </a:t>
            </a:r>
            <a:r>
              <a:rPr>
                <a:latin typeface="+mn-lt"/>
                <a:ea typeface="+mn-ea"/>
                <a:cs typeface="+mn-cs"/>
                <a:sym typeface="Avenir Black"/>
              </a:rPr>
              <a:t>genetic instructions</a:t>
            </a:r>
            <a:r>
              <a:t>, e.g.</a:t>
            </a:r>
            <a:r>
              <a:rPr>
                <a:latin typeface="+mn-lt"/>
                <a:ea typeface="+mn-ea"/>
                <a:cs typeface="+mn-cs"/>
                <a:sym typeface="Avenir Black"/>
              </a:rPr>
              <a:t> </a:t>
            </a:r>
            <a:r>
              <a:t>function, reproduction, growth</a:t>
            </a:r>
          </a:p>
          <a:p>
            <a:pPr>
              <a:spcBef>
                <a:spcPts val="1600"/>
              </a:spcBef>
              <a:buClr>
                <a:srgbClr val="4A4A4A"/>
              </a:buClr>
              <a:buFont typeface="Wingdings"/>
              <a:defRPr sz="1800" spc="6">
                <a:solidFill>
                  <a:schemeClr val="accent5"/>
                </a:solidFill>
              </a:defRPr>
            </a:pPr>
            <a:r>
              <a:t>Differences account for </a:t>
            </a:r>
            <a:r>
              <a:rPr>
                <a:latin typeface="+mn-lt"/>
                <a:ea typeface="+mn-ea"/>
                <a:cs typeface="+mn-cs"/>
                <a:sym typeface="Avenir Black"/>
              </a:rPr>
              <a:t>who we are</a:t>
            </a:r>
            <a:r>
              <a:t>, e.g. green eyes, response to medications</a:t>
            </a:r>
          </a:p>
          <a:p>
            <a:pPr>
              <a:spcBef>
                <a:spcPts val="1600"/>
              </a:spcBef>
              <a:buClr>
                <a:srgbClr val="4A4A4A"/>
              </a:buClr>
              <a:buFont typeface="Wingdings"/>
              <a:defRPr sz="1800" spc="6">
                <a:solidFill>
                  <a:schemeClr val="accent5"/>
                </a:solidFill>
              </a:defRPr>
            </a:pPr>
            <a:r>
              <a:t>Mutations may have </a:t>
            </a:r>
            <a:r>
              <a:rPr>
                <a:latin typeface="+mn-lt"/>
                <a:ea typeface="+mn-ea"/>
                <a:cs typeface="+mn-cs"/>
                <a:sym typeface="Avenir Black"/>
              </a:rPr>
              <a:t>no impact</a:t>
            </a:r>
            <a:r>
              <a:t> or may </a:t>
            </a:r>
            <a:r>
              <a:rPr>
                <a:latin typeface="+mn-lt"/>
                <a:ea typeface="+mn-ea"/>
                <a:cs typeface="+mn-cs"/>
                <a:sym typeface="Avenir Black"/>
              </a:rPr>
              <a:t>drive cancer</a:t>
            </a:r>
            <a:r>
              <a:t> or dysfunction</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Shape 523"/>
          <p:cNvSpPr>
            <a:spLocks noGrp="1"/>
          </p:cNvSpPr>
          <p:nvPr>
            <p:ph type="body" sz="half" idx="1"/>
          </p:nvPr>
        </p:nvSpPr>
        <p:spPr>
          <a:xfrm>
            <a:off x="404153" y="1844447"/>
            <a:ext cx="4500702" cy="3169106"/>
          </a:xfrm>
          <a:prstGeom prst="rect">
            <a:avLst/>
          </a:prstGeom>
        </p:spPr>
        <p:txBody>
          <a:bodyPr>
            <a:noAutofit/>
          </a:bodyPr>
          <a:lstStyle/>
          <a:p>
            <a:pPr marL="0" indent="0">
              <a:spcBef>
                <a:spcPts val="1600"/>
              </a:spcBef>
              <a:buSzTx/>
              <a:buNone/>
              <a:defRPr sz="1800" spc="6">
                <a:solidFill>
                  <a:schemeClr val="accent5"/>
                </a:solidFill>
                <a:uFill>
                  <a:solidFill>
                    <a:srgbClr val="2B6E95"/>
                  </a:solidFill>
                </a:uFill>
              </a:defRPr>
            </a:pPr>
            <a:r>
              <a:rPr>
                <a:latin typeface="+mn-lt"/>
                <a:ea typeface="+mn-ea"/>
                <a:cs typeface="+mn-cs"/>
                <a:sym typeface="Avenir Black"/>
              </a:rPr>
              <a:t>Clustering</a:t>
            </a:r>
            <a:r>
              <a:t> to quantify patient similarity</a:t>
            </a:r>
          </a:p>
          <a:p>
            <a:pPr marL="0" indent="0">
              <a:spcBef>
                <a:spcPts val="1600"/>
              </a:spcBef>
              <a:buSzTx/>
              <a:buNone/>
              <a:defRPr sz="1800" spc="6">
                <a:solidFill>
                  <a:schemeClr val="accent5"/>
                </a:solidFill>
                <a:uFill>
                  <a:solidFill>
                    <a:srgbClr val="2B6E95"/>
                  </a:solidFill>
                </a:uFill>
              </a:defRPr>
            </a:pPr>
            <a:r>
              <a:t>Bayesian </a:t>
            </a:r>
            <a:r>
              <a:rPr>
                <a:latin typeface="+mn-lt"/>
                <a:ea typeface="+mn-ea"/>
                <a:cs typeface="+mn-cs"/>
                <a:sym typeface="Avenir Black"/>
              </a:rPr>
              <a:t>classification</a:t>
            </a:r>
            <a:r>
              <a:t> to stratify patients</a:t>
            </a:r>
          </a:p>
          <a:p>
            <a:pPr marL="0" indent="0">
              <a:spcBef>
                <a:spcPts val="1600"/>
              </a:spcBef>
              <a:buSzTx/>
              <a:buNone/>
              <a:defRPr sz="1800" spc="6">
                <a:solidFill>
                  <a:schemeClr val="accent5"/>
                </a:solidFill>
                <a:uFill>
                  <a:solidFill>
                    <a:srgbClr val="2B6E95"/>
                  </a:solidFill>
                </a:uFill>
              </a:defRPr>
            </a:pPr>
            <a:r>
              <a:rPr>
                <a:latin typeface="+mn-lt"/>
                <a:ea typeface="+mn-ea"/>
                <a:cs typeface="+mn-cs"/>
                <a:sym typeface="Avenir Black"/>
              </a:rPr>
              <a:t>Predictive modeling</a:t>
            </a:r>
            <a:r>
              <a:t> of disease </a:t>
            </a:r>
            <a:br/>
            <a:r>
              <a:t>and response </a:t>
            </a:r>
          </a:p>
          <a:p>
            <a:pPr marL="0" indent="0">
              <a:spcBef>
                <a:spcPts val="1600"/>
              </a:spcBef>
              <a:buSzTx/>
              <a:buNone/>
              <a:defRPr sz="1800" spc="6">
                <a:solidFill>
                  <a:schemeClr val="accent5"/>
                </a:solidFill>
                <a:uFill>
                  <a:solidFill>
                    <a:srgbClr val="2B6E95"/>
                  </a:solidFill>
                </a:uFill>
              </a:defRPr>
            </a:pPr>
            <a:r>
              <a:rPr>
                <a:latin typeface="+mn-lt"/>
                <a:ea typeface="+mn-ea"/>
                <a:cs typeface="+mn-cs"/>
                <a:sym typeface="Avenir Black"/>
              </a:rPr>
              <a:t>Sensitivity analysis</a:t>
            </a:r>
            <a:r>
              <a:t> of environmental, phenotype, and genotype factors</a:t>
            </a:r>
          </a:p>
          <a:p>
            <a:pPr marL="0" indent="0">
              <a:spcBef>
                <a:spcPts val="1600"/>
              </a:spcBef>
              <a:buSzTx/>
              <a:buNone/>
              <a:defRPr sz="1800" spc="6">
                <a:solidFill>
                  <a:schemeClr val="accent5"/>
                </a:solidFill>
                <a:uFill>
                  <a:solidFill>
                    <a:srgbClr val="2B6E95"/>
                  </a:solidFill>
                </a:uFill>
                <a:latin typeface="+mn-lt"/>
                <a:ea typeface="+mn-ea"/>
                <a:cs typeface="+mn-cs"/>
                <a:sym typeface="Avenir Black"/>
              </a:defRPr>
            </a:pPr>
            <a:r>
              <a:t>Choose </a:t>
            </a:r>
            <a:r>
              <a:rPr>
                <a:latin typeface="Avenir Medium"/>
                <a:ea typeface="Avenir Medium"/>
                <a:cs typeface="Avenir Medium"/>
                <a:sym typeface="Avenir Medium"/>
              </a:rPr>
              <a:t>your own adventure…</a:t>
            </a:r>
          </a:p>
        </p:txBody>
      </p:sp>
      <p:sp>
        <p:nvSpPr>
          <p:cNvPr id="524" name="Shape 524"/>
          <p:cNvSpPr>
            <a:spLocks noGrp="1"/>
          </p:cNvSpPr>
          <p:nvPr>
            <p:ph type="title"/>
          </p:nvPr>
        </p:nvSpPr>
        <p:spPr>
          <a:xfrm>
            <a:off x="457199" y="283034"/>
            <a:ext cx="8686802" cy="688228"/>
          </a:xfrm>
          <a:prstGeom prst="rect">
            <a:avLst/>
          </a:prstGeom>
        </p:spPr>
        <p:txBody>
          <a:bodyPr/>
          <a:lstStyle>
            <a:lvl1pPr algn="ctr"/>
          </a:lstStyle>
          <a:p>
            <a:r>
              <a:t>Machine Learning</a:t>
            </a:r>
          </a:p>
        </p:txBody>
      </p:sp>
      <p:pic>
        <p:nvPicPr>
          <p:cNvPr id="525" name="fig4.png"/>
          <p:cNvPicPr>
            <a:picLocks noChangeAspect="1"/>
          </p:cNvPicPr>
          <p:nvPr/>
        </p:nvPicPr>
        <p:blipFill>
          <a:blip r:embed="rId3">
            <a:extLst/>
          </a:blip>
          <a:stretch>
            <a:fillRect/>
          </a:stretch>
        </p:blipFill>
        <p:spPr>
          <a:xfrm>
            <a:off x="5168911" y="1900329"/>
            <a:ext cx="4028136" cy="3057342"/>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p:nvPr/>
        </p:nvSpPr>
        <p:spPr>
          <a:xfrm>
            <a:off x="2311981" y="5579208"/>
            <a:ext cx="2136928" cy="459106"/>
          </a:xfrm>
          <a:prstGeom prst="rect">
            <a:avLst/>
          </a:prstGeom>
          <a:ln w="12700">
            <a:miter lim="400000"/>
          </a:ln>
          <a:extLst>
            <a:ext uri="{C572A759-6A51-4108-AA02-DFA0A04FC94B}">
              <ma14:wrappingTextBoxFlag xmlns:ma14="http://schemas.microsoft.com/office/mac/drawingml/2011/main" xmlns="" val="1"/>
            </a:ext>
          </a:extLst>
        </p:spPr>
        <p:txBody>
          <a:bodyPr wrap="none" lIns="20002" tIns="20002" rIns="20002" bIns="20002" anchor="ctr">
            <a:spAutoFit/>
          </a:bodyPr>
          <a:lstStyle>
            <a:lvl1pPr algn="ctr" defTabSz="412750">
              <a:defRPr sz="2400" spc="0">
                <a:solidFill>
                  <a:schemeClr val="accent5"/>
                </a:solidFill>
                <a:uFillTx/>
                <a:latin typeface="Avenir Medium"/>
                <a:ea typeface="Avenir Medium"/>
                <a:cs typeface="Avenir Medium"/>
                <a:sym typeface="Avenir Medium"/>
              </a:defRPr>
            </a:lvl1pPr>
          </a:lstStyle>
          <a:p>
            <a:r>
              <a:t>1000 Genomes</a:t>
            </a:r>
          </a:p>
        </p:txBody>
      </p:sp>
      <p:sp>
        <p:nvSpPr>
          <p:cNvPr id="530" name="Shape 530"/>
          <p:cNvSpPr/>
          <p:nvPr/>
        </p:nvSpPr>
        <p:spPr>
          <a:xfrm>
            <a:off x="2311981" y="2824130"/>
            <a:ext cx="5920106" cy="459106"/>
          </a:xfrm>
          <a:prstGeom prst="rect">
            <a:avLst/>
          </a:prstGeom>
          <a:ln w="12700">
            <a:miter lim="400000"/>
          </a:ln>
          <a:extLst>
            <a:ext uri="{C572A759-6A51-4108-AA02-DFA0A04FC94B}">
              <ma14:wrappingTextBoxFlag xmlns:ma14="http://schemas.microsoft.com/office/mac/drawingml/2011/main" xmlns="" val="1"/>
            </a:ext>
          </a:extLst>
        </p:spPr>
        <p:txBody>
          <a:bodyPr wrap="none" lIns="20002" tIns="20002" rIns="20002" bIns="20002" anchor="ctr">
            <a:spAutoFit/>
          </a:bodyPr>
          <a:lstStyle>
            <a:lvl1pPr algn="ctr" defTabSz="412750">
              <a:defRPr sz="2400" spc="0">
                <a:solidFill>
                  <a:schemeClr val="accent5"/>
                </a:solidFill>
                <a:uFillTx/>
                <a:latin typeface="Avenir Medium"/>
                <a:ea typeface="Avenir Medium"/>
                <a:cs typeface="Avenir Medium"/>
                <a:sym typeface="Avenir Medium"/>
              </a:defRPr>
            </a:lvl1pPr>
          </a:lstStyle>
          <a:p>
            <a:r>
              <a:t>Genomics England;        GenomeAsia 100k</a:t>
            </a:r>
          </a:p>
        </p:txBody>
      </p:sp>
      <p:sp>
        <p:nvSpPr>
          <p:cNvPr id="531" name="Shape 531"/>
          <p:cNvSpPr/>
          <p:nvPr/>
        </p:nvSpPr>
        <p:spPr>
          <a:xfrm>
            <a:off x="2311981" y="1019446"/>
            <a:ext cx="1780617" cy="459106"/>
          </a:xfrm>
          <a:prstGeom prst="rect">
            <a:avLst/>
          </a:prstGeom>
          <a:ln w="12700">
            <a:miter lim="400000"/>
          </a:ln>
          <a:extLst>
            <a:ext uri="{C572A759-6A51-4108-AA02-DFA0A04FC94B}">
              <ma14:wrappingTextBoxFlag xmlns:ma14="http://schemas.microsoft.com/office/mac/drawingml/2011/main" xmlns="" val="1"/>
            </a:ext>
          </a:extLst>
        </p:spPr>
        <p:txBody>
          <a:bodyPr wrap="none" lIns="20002" tIns="20002" rIns="20002" bIns="20002" anchor="ctr">
            <a:spAutoFit/>
          </a:bodyPr>
          <a:lstStyle>
            <a:lvl1pPr algn="ctr" defTabSz="412750">
              <a:defRPr sz="2400" spc="0">
                <a:solidFill>
                  <a:schemeClr val="accent5"/>
                </a:solidFill>
                <a:uFillTx/>
                <a:latin typeface="Avenir Medium"/>
                <a:ea typeface="Avenir Medium"/>
                <a:cs typeface="Avenir Medium"/>
                <a:sym typeface="Avenir Medium"/>
              </a:defRPr>
            </a:lvl1pPr>
          </a:lstStyle>
          <a:p>
            <a:r>
              <a:t>AstraZeneca</a:t>
            </a:r>
          </a:p>
        </p:txBody>
      </p:sp>
      <p:sp>
        <p:nvSpPr>
          <p:cNvPr id="532" name="Shape 532"/>
          <p:cNvSpPr/>
          <p:nvPr/>
        </p:nvSpPr>
        <p:spPr>
          <a:xfrm>
            <a:off x="2311981" y="1445030"/>
            <a:ext cx="3394838" cy="459106"/>
          </a:xfrm>
          <a:prstGeom prst="rect">
            <a:avLst/>
          </a:prstGeom>
          <a:ln w="12700">
            <a:miter lim="400000"/>
          </a:ln>
          <a:extLst>
            <a:ext uri="{C572A759-6A51-4108-AA02-DFA0A04FC94B}">
              <ma14:wrappingTextBoxFlag xmlns:ma14="http://schemas.microsoft.com/office/mac/drawingml/2011/main" xmlns="" val="1"/>
            </a:ext>
          </a:extLst>
        </p:spPr>
        <p:txBody>
          <a:bodyPr wrap="none" lIns="20002" tIns="20002" rIns="20002" bIns="20002" anchor="ctr">
            <a:spAutoFit/>
          </a:bodyPr>
          <a:lstStyle>
            <a:lvl1pPr algn="ctr" defTabSz="412750">
              <a:defRPr sz="2400" spc="0">
                <a:solidFill>
                  <a:schemeClr val="accent5"/>
                </a:solidFill>
                <a:uFillTx/>
                <a:latin typeface="Avenir Medium"/>
                <a:ea typeface="Avenir Medium"/>
                <a:cs typeface="Avenir Medium"/>
                <a:sym typeface="Avenir Medium"/>
              </a:defRPr>
            </a:lvl1pPr>
          </a:lstStyle>
          <a:p>
            <a:r>
              <a:t>Million Veteran Program</a:t>
            </a:r>
          </a:p>
        </p:txBody>
      </p:sp>
      <p:sp>
        <p:nvSpPr>
          <p:cNvPr id="533" name="Shape 533"/>
          <p:cNvSpPr/>
          <p:nvPr/>
        </p:nvSpPr>
        <p:spPr>
          <a:xfrm>
            <a:off x="2311981" y="2084250"/>
            <a:ext cx="2051280" cy="459106"/>
          </a:xfrm>
          <a:prstGeom prst="rect">
            <a:avLst/>
          </a:prstGeom>
          <a:ln w="12700">
            <a:miter lim="400000"/>
          </a:ln>
          <a:extLst>
            <a:ext uri="{C572A759-6A51-4108-AA02-DFA0A04FC94B}">
              <ma14:wrappingTextBoxFlag xmlns:ma14="http://schemas.microsoft.com/office/mac/drawingml/2011/main" xmlns="" val="1"/>
            </a:ext>
          </a:extLst>
        </p:spPr>
        <p:txBody>
          <a:bodyPr wrap="none" lIns="20002" tIns="20002" rIns="20002" bIns="20002" anchor="ctr">
            <a:spAutoFit/>
          </a:bodyPr>
          <a:lstStyle>
            <a:lvl1pPr algn="ctr" defTabSz="412750">
              <a:defRPr sz="2400" spc="0">
                <a:solidFill>
                  <a:schemeClr val="accent5"/>
                </a:solidFill>
                <a:uFillTx/>
                <a:latin typeface="Avenir Medium"/>
                <a:ea typeface="Avenir Medium"/>
                <a:cs typeface="Avenir Medium"/>
                <a:sym typeface="Avenir Medium"/>
              </a:defRPr>
            </a:lvl1pPr>
          </a:lstStyle>
          <a:p>
            <a:r>
              <a:t>Qatar Biobank</a:t>
            </a:r>
          </a:p>
        </p:txBody>
      </p:sp>
      <p:sp>
        <p:nvSpPr>
          <p:cNvPr id="534" name="Shape 534"/>
          <p:cNvSpPr/>
          <p:nvPr/>
        </p:nvSpPr>
        <p:spPr>
          <a:xfrm>
            <a:off x="2311981" y="4143620"/>
            <a:ext cx="893954" cy="459106"/>
          </a:xfrm>
          <a:prstGeom prst="rect">
            <a:avLst/>
          </a:prstGeom>
          <a:ln w="12700">
            <a:miter lim="400000"/>
          </a:ln>
          <a:extLst>
            <a:ext uri="{C572A759-6A51-4108-AA02-DFA0A04FC94B}">
              <ma14:wrappingTextBoxFlag xmlns:ma14="http://schemas.microsoft.com/office/mac/drawingml/2011/main" xmlns="" val="1"/>
            </a:ext>
          </a:extLst>
        </p:spPr>
        <p:txBody>
          <a:bodyPr wrap="none" lIns="20002" tIns="20002" rIns="20002" bIns="20002" anchor="ctr">
            <a:spAutoFit/>
          </a:bodyPr>
          <a:lstStyle>
            <a:lvl1pPr algn="ctr" defTabSz="412750">
              <a:defRPr sz="2400" spc="0">
                <a:solidFill>
                  <a:schemeClr val="accent5"/>
                </a:solidFill>
                <a:uFillTx/>
                <a:latin typeface="Avenir Medium"/>
                <a:ea typeface="Avenir Medium"/>
                <a:cs typeface="Avenir Medium"/>
                <a:sym typeface="Avenir Medium"/>
              </a:defRPr>
            </a:lvl1pPr>
          </a:lstStyle>
          <a:p>
            <a:r>
              <a:t>TCGA</a:t>
            </a:r>
          </a:p>
        </p:txBody>
      </p:sp>
      <p:sp>
        <p:nvSpPr>
          <p:cNvPr id="535" name="Shape 535"/>
          <p:cNvSpPr/>
          <p:nvPr/>
        </p:nvSpPr>
        <p:spPr>
          <a:xfrm>
            <a:off x="2311981" y="5959835"/>
            <a:ext cx="809220" cy="459106"/>
          </a:xfrm>
          <a:prstGeom prst="rect">
            <a:avLst/>
          </a:prstGeom>
          <a:ln w="12700">
            <a:miter lim="400000"/>
          </a:ln>
          <a:extLst>
            <a:ext uri="{C572A759-6A51-4108-AA02-DFA0A04FC94B}">
              <ma14:wrappingTextBoxFlag xmlns:ma14="http://schemas.microsoft.com/office/mac/drawingml/2011/main" xmlns="" val="1"/>
            </a:ext>
          </a:extLst>
        </p:spPr>
        <p:txBody>
          <a:bodyPr wrap="none" lIns="20002" tIns="20002" rIns="20002" bIns="20002" anchor="ctr">
            <a:spAutoFit/>
          </a:bodyPr>
          <a:lstStyle>
            <a:lvl1pPr algn="ctr" defTabSz="412750">
              <a:defRPr sz="2400" spc="0">
                <a:solidFill>
                  <a:schemeClr val="accent5"/>
                </a:solidFill>
                <a:uFillTx/>
                <a:latin typeface="Avenir Medium"/>
                <a:ea typeface="Avenir Medium"/>
                <a:cs typeface="Avenir Medium"/>
                <a:sym typeface="Avenir Medium"/>
              </a:defRPr>
            </a:lvl1pPr>
          </a:lstStyle>
          <a:p>
            <a:r>
              <a:t>GTEx</a:t>
            </a:r>
          </a:p>
        </p:txBody>
      </p:sp>
      <p:pic>
        <p:nvPicPr>
          <p:cNvPr id="536" name="pasted-image.pdf"/>
          <p:cNvPicPr>
            <a:picLocks noChangeAspect="1"/>
          </p:cNvPicPr>
          <p:nvPr/>
        </p:nvPicPr>
        <p:blipFill>
          <a:blip r:embed="rId3">
            <a:extLst/>
          </a:blip>
          <a:stretch>
            <a:fillRect/>
          </a:stretch>
        </p:blipFill>
        <p:spPr>
          <a:xfrm>
            <a:off x="519391" y="41695"/>
            <a:ext cx="1671419" cy="6187643"/>
          </a:xfrm>
          <a:prstGeom prst="rect">
            <a:avLst/>
          </a:prstGeom>
          <a:ln w="12700">
            <a:miter lim="400000"/>
          </a:ln>
        </p:spPr>
      </p:pic>
      <p:pic>
        <p:nvPicPr>
          <p:cNvPr id="537" name="pasted-image.png"/>
          <p:cNvPicPr>
            <a:picLocks noChangeAspect="1"/>
          </p:cNvPicPr>
          <p:nvPr/>
        </p:nvPicPr>
        <p:blipFill>
          <a:blip r:embed="rId4">
            <a:extLst/>
          </a:blip>
          <a:stretch>
            <a:fillRect/>
          </a:stretch>
        </p:blipFill>
        <p:spPr>
          <a:xfrm>
            <a:off x="4316419" y="1036103"/>
            <a:ext cx="400051" cy="400051"/>
          </a:xfrm>
          <a:prstGeom prst="rect">
            <a:avLst/>
          </a:prstGeom>
          <a:ln w="12700">
            <a:miter lim="400000"/>
          </a:ln>
        </p:spPr>
      </p:pic>
      <p:pic>
        <p:nvPicPr>
          <p:cNvPr id="538" name="MVP_logo-01.png"/>
          <p:cNvPicPr>
            <a:picLocks noChangeAspect="1"/>
          </p:cNvPicPr>
          <p:nvPr/>
        </p:nvPicPr>
        <p:blipFill>
          <a:blip r:embed="rId5">
            <a:extLst/>
          </a:blip>
          <a:stretch>
            <a:fillRect/>
          </a:stretch>
        </p:blipFill>
        <p:spPr>
          <a:xfrm>
            <a:off x="6061121" y="1451143"/>
            <a:ext cx="479326" cy="400051"/>
          </a:xfrm>
          <a:prstGeom prst="rect">
            <a:avLst/>
          </a:prstGeom>
          <a:ln w="12700">
            <a:miter lim="400000"/>
          </a:ln>
        </p:spPr>
      </p:pic>
      <p:pic>
        <p:nvPicPr>
          <p:cNvPr id="539" name="pasted-image.png"/>
          <p:cNvPicPr>
            <a:picLocks noChangeAspect="1"/>
          </p:cNvPicPr>
          <p:nvPr/>
        </p:nvPicPr>
        <p:blipFill>
          <a:blip r:embed="rId6">
            <a:extLst/>
          </a:blip>
          <a:stretch>
            <a:fillRect/>
          </a:stretch>
        </p:blipFill>
        <p:spPr>
          <a:xfrm>
            <a:off x="4561038" y="2046304"/>
            <a:ext cx="288325" cy="400051"/>
          </a:xfrm>
          <a:prstGeom prst="rect">
            <a:avLst/>
          </a:prstGeom>
          <a:ln w="12700">
            <a:miter lim="400000"/>
          </a:ln>
        </p:spPr>
      </p:pic>
      <p:pic>
        <p:nvPicPr>
          <p:cNvPr id="540" name="pasted-image.png"/>
          <p:cNvPicPr>
            <a:picLocks noChangeAspect="1"/>
          </p:cNvPicPr>
          <p:nvPr/>
        </p:nvPicPr>
        <p:blipFill>
          <a:blip r:embed="rId7">
            <a:extLst/>
          </a:blip>
          <a:stretch>
            <a:fillRect/>
          </a:stretch>
        </p:blipFill>
        <p:spPr>
          <a:xfrm>
            <a:off x="5271645" y="2780966"/>
            <a:ext cx="400051" cy="400051"/>
          </a:xfrm>
          <a:prstGeom prst="rect">
            <a:avLst/>
          </a:prstGeom>
          <a:ln w="12700">
            <a:miter lim="400000"/>
          </a:ln>
        </p:spPr>
      </p:pic>
      <p:pic>
        <p:nvPicPr>
          <p:cNvPr id="541" name="pasted-image.png"/>
          <p:cNvPicPr>
            <a:picLocks noChangeAspect="1"/>
          </p:cNvPicPr>
          <p:nvPr/>
        </p:nvPicPr>
        <p:blipFill>
          <a:blip r:embed="rId8">
            <a:extLst/>
          </a:blip>
          <a:srcRect l="29515" r="29515" b="19789"/>
          <a:stretch>
            <a:fillRect/>
          </a:stretch>
        </p:blipFill>
        <p:spPr>
          <a:xfrm>
            <a:off x="8752816" y="2859127"/>
            <a:ext cx="370745" cy="400051"/>
          </a:xfrm>
          <a:prstGeom prst="rect">
            <a:avLst/>
          </a:prstGeom>
          <a:ln w="12700">
            <a:miter lim="400000"/>
          </a:ln>
        </p:spPr>
      </p:pic>
      <p:pic>
        <p:nvPicPr>
          <p:cNvPr id="542" name="pasted-image.png"/>
          <p:cNvPicPr>
            <a:picLocks noChangeAspect="1"/>
          </p:cNvPicPr>
          <p:nvPr/>
        </p:nvPicPr>
        <p:blipFill>
          <a:blip r:embed="rId9">
            <a:extLst/>
          </a:blip>
          <a:srcRect l="65278" t="15734" b="43081"/>
          <a:stretch>
            <a:fillRect/>
          </a:stretch>
        </p:blipFill>
        <p:spPr>
          <a:xfrm>
            <a:off x="3328935" y="3858029"/>
            <a:ext cx="868488" cy="1030151"/>
          </a:xfrm>
          <a:prstGeom prst="rect">
            <a:avLst/>
          </a:prstGeom>
          <a:ln w="12700">
            <a:miter lim="400000"/>
          </a:ln>
        </p:spPr>
      </p:pic>
      <p:pic>
        <p:nvPicPr>
          <p:cNvPr id="543" name="pasted-image.png"/>
          <p:cNvPicPr>
            <a:picLocks noChangeAspect="1"/>
          </p:cNvPicPr>
          <p:nvPr/>
        </p:nvPicPr>
        <p:blipFill>
          <a:blip r:embed="rId10">
            <a:extLst/>
          </a:blip>
          <a:stretch>
            <a:fillRect/>
          </a:stretch>
        </p:blipFill>
        <p:spPr>
          <a:xfrm>
            <a:off x="4646898" y="5614204"/>
            <a:ext cx="400051" cy="400051"/>
          </a:xfrm>
          <a:prstGeom prst="rect">
            <a:avLst/>
          </a:prstGeom>
          <a:ln w="12700">
            <a:miter lim="400000"/>
          </a:ln>
        </p:spPr>
      </p:pic>
      <p:pic>
        <p:nvPicPr>
          <p:cNvPr id="544" name="pasted-image.png"/>
          <p:cNvPicPr>
            <a:picLocks noChangeAspect="1"/>
          </p:cNvPicPr>
          <p:nvPr/>
        </p:nvPicPr>
        <p:blipFill>
          <a:blip r:embed="rId11">
            <a:extLst/>
          </a:blip>
          <a:srcRect r="78611"/>
          <a:stretch>
            <a:fillRect/>
          </a:stretch>
        </p:blipFill>
        <p:spPr>
          <a:xfrm>
            <a:off x="3299155" y="6019366"/>
            <a:ext cx="659156" cy="400051"/>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48" name="Shape 548"/>
          <p:cNvSpPr>
            <a:spLocks noGrp="1"/>
          </p:cNvSpPr>
          <p:nvPr>
            <p:ph type="title"/>
          </p:nvPr>
        </p:nvSpPr>
        <p:spPr>
          <a:prstGeom prst="rect">
            <a:avLst/>
          </a:prstGeom>
        </p:spPr>
        <p:txBody>
          <a:bodyPr/>
          <a:lstStyle>
            <a:lvl1pPr>
              <a:defRPr sz="2900"/>
            </a:lvl1pPr>
          </a:lstStyle>
          <a:p>
            <a:r>
              <a:t>The tcGA research consortium</a:t>
            </a:r>
          </a:p>
        </p:txBody>
      </p:sp>
      <p:sp>
        <p:nvSpPr>
          <p:cNvPr id="549" name="Shape 549"/>
          <p:cNvSpPr/>
          <p:nvPr/>
        </p:nvSpPr>
        <p:spPr>
          <a:xfrm>
            <a:off x="3522133" y="2997200"/>
            <a:ext cx="2392826" cy="382456"/>
          </a:xfrm>
          <a:prstGeom prst="rect">
            <a:avLst/>
          </a:prstGeom>
          <a:solidFill>
            <a:schemeClr val="accent3"/>
          </a:solidFill>
          <a:ln w="12700">
            <a:miter lim="400000"/>
          </a:ln>
        </p:spPr>
        <p:txBody>
          <a:bodyPr lIns="0" tIns="0" rIns="0" bIns="0"/>
          <a:lstStyle/>
          <a:p>
            <a:pPr algn="ctr">
              <a:spcBef>
                <a:spcPts val="300"/>
              </a:spcBef>
              <a:defRPr spc="0">
                <a:uFillTx/>
                <a:latin typeface="Avenir Heavy"/>
                <a:ea typeface="Avenir Heavy"/>
                <a:cs typeface="Avenir Heavy"/>
                <a:sym typeface="Avenir Heavy"/>
              </a:defRPr>
            </a:pPr>
            <a:endParaRPr/>
          </a:p>
        </p:txBody>
      </p:sp>
    </p:spTree>
  </p:cSld>
  <p:clrMapOvr>
    <a:masterClrMapping/>
  </p:clrMapOvr>
  <p:transition spd="slow"/>
</p:sld>
</file>

<file path=ppt/theme/theme1.xml><?xml version="1.0" encoding="utf-8"?>
<a:theme xmlns:a="http://schemas.openxmlformats.org/drawingml/2006/main" name="20160218_SB_MasterDeckv1_AP">
  <a:themeElements>
    <a:clrScheme name="20160218_SB_MasterDeckv1_AP">
      <a:dk1>
        <a:srgbClr val="A45D33"/>
      </a:dk1>
      <a:lt1>
        <a:srgbClr val="7191A4"/>
      </a:lt1>
      <a:dk2>
        <a:srgbClr val="A7A7A7"/>
      </a:dk2>
      <a:lt2>
        <a:srgbClr val="535353"/>
      </a:lt2>
      <a:accent1>
        <a:srgbClr val="3581A6"/>
      </a:accent1>
      <a:accent2>
        <a:srgbClr val="727986"/>
      </a:accent2>
      <a:accent3>
        <a:srgbClr val="7191A4"/>
      </a:accent3>
      <a:accent4>
        <a:srgbClr val="B6C7DB"/>
      </a:accent4>
      <a:accent5>
        <a:srgbClr val="34739F"/>
      </a:accent5>
      <a:accent6>
        <a:srgbClr val="EBF0F3"/>
      </a:accent6>
      <a:hlink>
        <a:srgbClr val="0000FF"/>
      </a:hlink>
      <a:folHlink>
        <a:srgbClr val="FF00FF"/>
      </a:folHlink>
    </a:clrScheme>
    <a:fontScheme name="20160218_SB_MasterDeckv1_AP">
      <a:majorFont>
        <a:latin typeface="Helvetica"/>
        <a:ea typeface="Helvetica"/>
        <a:cs typeface="Helvetica"/>
      </a:majorFont>
      <a:minorFont>
        <a:latin typeface="Avenir Black"/>
        <a:ea typeface="Avenir Black"/>
        <a:cs typeface="Avenir Black"/>
      </a:minorFont>
    </a:fontScheme>
    <a:fmtScheme name="20160218_SB_MasterDeckv1_A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0483E"/>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ctr" defTabSz="914400" rtl="0" fontAlgn="auto" latinLnBrk="0" hangingPunct="0">
          <a:lnSpc>
            <a:spcPct val="100000"/>
          </a:lnSpc>
          <a:spcBef>
            <a:spcPts val="300"/>
          </a:spcBef>
          <a:spcAft>
            <a:spcPts val="0"/>
          </a:spcAft>
          <a:buClrTx/>
          <a:buSzTx/>
          <a:buFontTx/>
          <a:buNone/>
          <a:tabLst/>
          <a:defRPr kumimoji="0" sz="1200" b="0" i="0" u="none" strike="noStrike" cap="none" spc="0" normalizeH="0" baseline="0">
            <a:ln>
              <a:noFill/>
            </a:ln>
            <a:solidFill>
              <a:schemeClr val="accent3"/>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160218_SB_MasterDeckv1_AP">
  <a:themeElements>
    <a:clrScheme name="20160218_SB_MasterDeckv1_AP">
      <a:dk1>
        <a:srgbClr val="000000"/>
      </a:dk1>
      <a:lt1>
        <a:srgbClr val="FFFFFF"/>
      </a:lt1>
      <a:dk2>
        <a:srgbClr val="A7A7A7"/>
      </a:dk2>
      <a:lt2>
        <a:srgbClr val="535353"/>
      </a:lt2>
      <a:accent1>
        <a:srgbClr val="3581A6"/>
      </a:accent1>
      <a:accent2>
        <a:srgbClr val="727986"/>
      </a:accent2>
      <a:accent3>
        <a:srgbClr val="7191A4"/>
      </a:accent3>
      <a:accent4>
        <a:srgbClr val="B6C7DB"/>
      </a:accent4>
      <a:accent5>
        <a:srgbClr val="34739F"/>
      </a:accent5>
      <a:accent6>
        <a:srgbClr val="EBF0F3"/>
      </a:accent6>
      <a:hlink>
        <a:srgbClr val="0000FF"/>
      </a:hlink>
      <a:folHlink>
        <a:srgbClr val="FF00FF"/>
      </a:folHlink>
    </a:clrScheme>
    <a:fontScheme name="20160218_SB_MasterDeckv1_AP">
      <a:majorFont>
        <a:latin typeface="Helvetica"/>
        <a:ea typeface="Helvetica"/>
        <a:cs typeface="Helvetica"/>
      </a:majorFont>
      <a:minorFont>
        <a:latin typeface="Avenir Black"/>
        <a:ea typeface="Avenir Black"/>
        <a:cs typeface="Avenir Black"/>
      </a:minorFont>
    </a:fontScheme>
    <a:fmtScheme name="20160218_SB_MasterDeckv1_AP">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0483E"/>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ctr" defTabSz="914400" rtl="0" fontAlgn="auto" latinLnBrk="0" hangingPunct="0">
          <a:lnSpc>
            <a:spcPct val="100000"/>
          </a:lnSpc>
          <a:spcBef>
            <a:spcPts val="300"/>
          </a:spcBef>
          <a:spcAft>
            <a:spcPts val="0"/>
          </a:spcAft>
          <a:buClrTx/>
          <a:buSzTx/>
          <a:buFontTx/>
          <a:buNone/>
          <a:tabLst/>
          <a:defRPr kumimoji="0" sz="1200" b="0" i="0" u="none" strike="noStrike" cap="none" spc="0" normalizeH="0" baseline="0">
            <a:ln>
              <a:noFill/>
            </a:ln>
            <a:solidFill>
              <a:schemeClr val="accent3"/>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4" normalizeH="0" baseline="0">
            <a:ln>
              <a:noFill/>
            </a:ln>
            <a:solidFill>
              <a:schemeClr val="accent3"/>
            </a:solidFill>
            <a:effectLst/>
            <a:uFill>
              <a:solidFill>
                <a:srgbClr val="2B6E95"/>
              </a:solidFill>
            </a:uFill>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1565</Words>
  <Application>Microsoft Office PowerPoint</Application>
  <PresentationFormat>Custom</PresentationFormat>
  <Paragraphs>243</Paragraphs>
  <Slides>36</Slides>
  <Notes>27</Notes>
  <HiddenSlides>1</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Avenir Black</vt:lpstr>
      <vt:lpstr>Avenir Black Oblique</vt:lpstr>
      <vt:lpstr>Avenir Book</vt:lpstr>
      <vt:lpstr>Avenir Book Oblique</vt:lpstr>
      <vt:lpstr>Avenir Heavy</vt:lpstr>
      <vt:lpstr>Avenir Medium</vt:lpstr>
      <vt:lpstr>Helvetica</vt:lpstr>
      <vt:lpstr>Helvetica Light</vt:lpstr>
      <vt:lpstr>Helvetica Neue</vt:lpstr>
      <vt:lpstr>Wingdings</vt:lpstr>
      <vt:lpstr>20160218_SB_MasterDeckv1_AP</vt:lpstr>
      <vt:lpstr>leveling the playing field for cancer genomics</vt:lpstr>
      <vt:lpstr>leveling the playing field for cancer genomics</vt:lpstr>
      <vt:lpstr>ACKNOWLEDGEMENTS</vt:lpstr>
      <vt:lpstr>PowerPoint Presentation</vt:lpstr>
      <vt:lpstr>HOW DNA Works  (if you only have two slides)</vt:lpstr>
      <vt:lpstr>HOW DNA Works  (if you only have two slides)</vt:lpstr>
      <vt:lpstr>Machine Learning</vt:lpstr>
      <vt:lpstr>PowerPoint Presentation</vt:lpstr>
      <vt:lpstr>The tcGA research consortium</vt:lpstr>
      <vt:lpstr>The cancer genome atlas (TCGA)</vt:lpstr>
      <vt:lpstr>TCGA TIMELINE</vt:lpstr>
      <vt:lpstr>PowerPoint Presentation</vt:lpstr>
      <vt:lpstr>The data centers</vt:lpstr>
      <vt:lpstr>1.2 petabytes database with &gt;500k files</vt:lpstr>
      <vt:lpstr>Data Coordination Center (DCC) metadata</vt:lpstr>
      <vt:lpstr>Cancer Genomics Hub (CGHub) metadata</vt:lpstr>
      <vt:lpstr>“study drug-stage interaction in Prostate Cancer”</vt:lpstr>
      <vt:lpstr>Enter the “Cloud Pilots”</vt:lpstr>
      <vt:lpstr>Cleaning &amp; harmonizing metadata</vt:lpstr>
      <vt:lpstr>Many fields to “represent a clinical picture”</vt:lpstr>
      <vt:lpstr>Pseudo-code</vt:lpstr>
      <vt:lpstr>Building the data model</vt:lpstr>
      <vt:lpstr>metadata properties</vt:lpstr>
      <vt:lpstr>ENABLING PRECISION MEDICINE</vt:lpstr>
      <vt:lpstr>PowerPoint Presentation</vt:lpstr>
      <vt:lpstr>Rapid OVERVIEW</vt:lpstr>
      <vt:lpstr>Tumor-normal pairs</vt:lpstr>
      <vt:lpstr>Empowering Analysis</vt:lpstr>
      <vt:lpstr>researchers on the cancer genomics cloud…</vt:lpstr>
      <vt:lpstr>scaling and future directions</vt:lpstr>
      <vt:lpstr>summary</vt:lpstr>
      <vt:lpstr>PowerPoint Presentation</vt:lpstr>
      <vt:lpstr>PowerPoint Presentation</vt:lpstr>
      <vt:lpstr>PowerPoint Presentation</vt:lpstr>
      <vt:lpstr>leveling the playing field for cancer genomics</vt:lpstr>
      <vt:lpstr>Precision Medicine capabilities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leveling the playing field for cancer genomics</dc:title>
  <dc:creator>Jan Fisher</dc:creator>
  <cp:lastModifiedBy>Jan Fisher</cp:lastModifiedBy>
  <cp:revision>1</cp:revision>
  <dcterms:modified xsi:type="dcterms:W3CDTF">2016-11-08T20:01:42Z</dcterms:modified>
</cp:coreProperties>
</file>