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56" r:id="rId3"/>
    <p:sldId id="269" r:id="rId4"/>
    <p:sldId id="257" r:id="rId5"/>
    <p:sldId id="264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so, Mary Ann" initials="KMA" lastIdx="0" clrIdx="0">
    <p:extLst/>
  </p:cmAuthor>
  <p:cmAuthor id="2" name="Kelso, Mary Ann" initials="KMA [2]" lastIdx="0" clrIdx="1">
    <p:extLst/>
  </p:cmAuthor>
  <p:cmAuthor id="3" name="Kelso, Mary Ann" initials="KMA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901"/>
    <p:restoredTop sz="94646"/>
  </p:normalViewPr>
  <p:slideViewPr>
    <p:cSldViewPr snapToGrid="0" snapToObjects="1">
      <p:cViewPr varScale="1">
        <p:scale>
          <a:sx n="29" d="100"/>
          <a:sy n="29" d="100"/>
        </p:scale>
        <p:origin x="216" y="1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10-13T13:18:26.506" idx="1">
    <p:pos x="10" y="10"/>
    <p:text>The CPU power inside an iPhone or Android 20 years ago cost several hundred thousand dollars.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D5099-A470-954F-A0CF-C51388E1362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DFB3F-8A28-7A42-9A6A-3786B4800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Afternoon,</a:t>
            </a:r>
          </a:p>
          <a:p>
            <a:r>
              <a:rPr lang="en-US" baseline="0" dirty="0" smtClean="0"/>
              <a:t>I am Mary Ann Kelso, a full-time faculty at Olympic College in Bremerton, WA</a:t>
            </a:r>
            <a:r>
              <a:rPr lang="is-IS" baseline="0" dirty="0" smtClean="0"/>
              <a:t>…west of Seattle.</a:t>
            </a:r>
          </a:p>
          <a:p>
            <a:r>
              <a:rPr lang="is-IS" baseline="0" dirty="0" smtClean="0"/>
              <a:t>Why did I partner with Computational Class Notes?</a:t>
            </a:r>
          </a:p>
          <a:p>
            <a:r>
              <a:rPr lang="is-IS" baseline="0" dirty="0" smtClean="0"/>
              <a:t>I was able to begin this project without being even a moderately competent Mathematica programmer.</a:t>
            </a:r>
          </a:p>
          <a:p>
            <a:r>
              <a:rPr lang="is-IS" baseline="0" dirty="0" smtClean="0"/>
              <a:t>I wrote the College Algebra text.  CCN is doing the programming as I learn that process.</a:t>
            </a:r>
          </a:p>
          <a:p>
            <a:r>
              <a:rPr lang="is-IS" baseline="0" dirty="0" smtClean="0"/>
              <a:t>I was a Fortran 77 programmer in the early 90s.  So I am not beginning entirely from scratch on this programming thinking.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B3F-8A28-7A42-9A6A-3786B4800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1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consider the motivation behind this project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B3F-8A28-7A42-9A6A-3786B4800A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Ordinary tech devices</a:t>
            </a:r>
            <a:r>
              <a:rPr lang="is-IS" dirty="0" smtClean="0"/>
              <a:t>…cheaper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B3F-8A28-7A42-9A6A-3786B4800A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6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CCN and I will lead College Algebra using the Wolfram Cloud</a:t>
            </a:r>
            <a:r>
              <a:rPr lang="en-US" baseline="0" dirty="0" smtClean="0"/>
              <a:t> and Mathematica with actual online books readied in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B3F-8A28-7A42-9A6A-3786B4800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2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CPU power inside an iPhone or Android 20</a:t>
            </a:r>
            <a:r>
              <a:rPr lang="en-US" baseline="0" dirty="0" smtClean="0"/>
              <a:t> years ago cost several hundred thousand dollars.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B3F-8A28-7A42-9A6A-3786B4800A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means that instructors/professors must give students back the power over their own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B3F-8A28-7A42-9A6A-3786B4800A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2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students have trouble in math because the books are wrong</a:t>
            </a:r>
            <a:r>
              <a:rPr lang="is-IS" dirty="0" smtClean="0"/>
              <a:t>…   Books are the problem.  They do not adapt to new</a:t>
            </a:r>
            <a:r>
              <a:rPr lang="is-IS" baseline="0" dirty="0" smtClean="0"/>
              <a:t> methods of learning.</a:t>
            </a:r>
          </a:p>
          <a:p>
            <a:endParaRPr lang="is-IS" baseline="0" dirty="0" smtClean="0"/>
          </a:p>
          <a:p>
            <a:r>
              <a:rPr lang="is-IS" baseline="0" dirty="0" smtClean="0"/>
              <a:t>I am constrained as to topics by the approved course outline at Olympic mCollege as to which topics I discuss.</a:t>
            </a:r>
          </a:p>
          <a:p>
            <a:endParaRPr lang="is-IS" baseline="0" dirty="0" smtClean="0"/>
          </a:p>
          <a:p>
            <a:r>
              <a:rPr lang="is-IS" baseline="0" dirty="0" smtClean="0"/>
              <a:t>I am developing a hybrid course.  Students will be required to attend class the first week and for quizzes and exams.  </a:t>
            </a:r>
          </a:p>
          <a:p>
            <a:endParaRPr lang="is-IS" baseline="0" dirty="0" smtClean="0"/>
          </a:p>
          <a:p>
            <a:r>
              <a:rPr lang="is-IS" baseline="0" dirty="0" smtClean="0"/>
              <a:t>Many students will chose to attend class regulaarly.  This will give me an opportunity to give individual support as students work independently.</a:t>
            </a:r>
          </a:p>
          <a:p>
            <a:endParaRPr lang="is-IS" baseline="0" dirty="0" smtClean="0"/>
          </a:p>
          <a:p>
            <a:r>
              <a:rPr lang="is-IS" baseline="0" smtClean="0"/>
              <a:t>At Olympic College, my math colleague will track student success in successive math courses, including graduation rates and success at Washington transfer schools.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B3F-8A28-7A42-9A6A-3786B4800A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B3F-8A28-7A42-9A6A-3786B4800A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FB3F-8A28-7A42-9A6A-3786B4800A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1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1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18510-1DC7-D347-B795-72D1FDA8F391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3FED-C67E-FF4F-900E-C9F60AFA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oleObject" Target="../embeddings/oleObject1.bin"/><Relationship Id="rId7" Type="http://schemas.openxmlformats.org/officeDocument/2006/relationships/package" Target="../embeddings/Microsoft_Word_Document1.docx"/><Relationship Id="rId8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4.emf"/><Relationship Id="rId7" Type="http://schemas.openxmlformats.org/officeDocument/2006/relationships/image" Target="../media/image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package" Target="../embeddings/Microsoft_Word_Document8.docx"/><Relationship Id="rId6" Type="http://schemas.openxmlformats.org/officeDocument/2006/relationships/image" Target="../media/image4.emf"/><Relationship Id="rId7" Type="http://schemas.openxmlformats.org/officeDocument/2006/relationships/image" Target="../media/image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ompclassnotes.com/guest/134/example" TargetMode="External"/><Relationship Id="rId4" Type="http://schemas.openxmlformats.org/officeDocument/2006/relationships/hyperlink" Target="https://my.compclassnotes.com/guest/138/exampl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.compclassnotes.com/guest/136/examp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ompclassnotes.com/guest/141/example" TargetMode="External"/><Relationship Id="rId4" Type="http://schemas.openxmlformats.org/officeDocument/2006/relationships/hyperlink" Target="https://my.compclassnotes.com/guest/139/exampl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.compclassnotes.com/guest/140/examp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4.emf"/><Relationship Id="rId7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4.emf"/><Relationship Id="rId7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4.emf"/><Relationship Id="rId7" Type="http://schemas.openxmlformats.org/officeDocument/2006/relationships/image" Target="../media/image3.png"/><Relationship Id="rId8" Type="http://schemas.openxmlformats.org/officeDocument/2006/relationships/comments" Target="../comments/comment1.xml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91" y="1825625"/>
            <a:ext cx="652961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6160963" cy="132556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779696"/>
              </p:ext>
            </p:extLst>
          </p:nvPr>
        </p:nvGraphicFramePr>
        <p:xfrm>
          <a:off x="6927852" y="0"/>
          <a:ext cx="4865914" cy="209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7" imgW="10045700" imgH="7759700" progId="Word.Document.12">
                  <p:embed/>
                </p:oleObj>
              </mc:Choice>
              <mc:Fallback>
                <p:oleObj name="Document" r:id="rId7" imgW="10045700" imgH="775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27852" y="0"/>
                        <a:ext cx="4865914" cy="209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6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Module 1:  Linear Functions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Issue: </a:t>
                </a:r>
              </a:p>
              <a:p>
                <a:pPr marL="0" indent="0">
                  <a:buNone/>
                </a:pPr>
                <a:endParaRPr lang="en-US" sz="12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At Olympic College, in </a:t>
                </a:r>
                <a:r>
                  <a:rPr lang="en-US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Precalculus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I, students review linear functions and their applications prior to moving on to polynomials of higher degree.</a:t>
                </a:r>
              </a:p>
              <a:p>
                <a:pPr marL="0" indent="0">
                  <a:buNone/>
                </a:pPr>
                <a:endParaRPr lang="en-US" sz="12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students recognize linear functions from the rote learning in a pre college level course:  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𝑚𝑥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+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𝑏</m:t>
                    </m:r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.  Some haven’t seen the function notation.</a:t>
                </a:r>
                <a:r>
                  <a:rPr lang="en-US" dirty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7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6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Module 1:  Linear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Solution:</a:t>
            </a:r>
          </a:p>
          <a:p>
            <a:pPr marL="0" indent="0">
              <a:buNone/>
            </a:pPr>
            <a:endParaRPr lang="en-US" sz="1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Through a dynamic module, provide students with an almost unlimited supply of experiments which help them visualize what is happening.  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Help student understanding visual and intuitive.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sz="1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39525"/>
              </p:ext>
            </p:extLst>
          </p:nvPr>
        </p:nvGraphicFramePr>
        <p:xfrm>
          <a:off x="9329057" y="4963886"/>
          <a:ext cx="2677886" cy="163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Document" r:id="rId5" imgW="10045700" imgH="7759700" progId="Word.Document.12">
                  <p:embed/>
                </p:oleObj>
              </mc:Choice>
              <mc:Fallback>
                <p:oleObj name="Document" r:id="rId5" imgW="10045700" imgH="775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9057" y="4963886"/>
                        <a:ext cx="2677886" cy="163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2" y="5475514"/>
            <a:ext cx="294277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9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Module 1:  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Results: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Students retain information at a comprehensive (visual, intuitive, calculation based) level.</a:t>
            </a:r>
          </a:p>
          <a:p>
            <a:pPr marL="0" indent="0">
              <a:buNone/>
            </a:pP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If you notice, building blocks two and three will be the same for all three modules/topics.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39525"/>
              </p:ext>
            </p:extLst>
          </p:nvPr>
        </p:nvGraphicFramePr>
        <p:xfrm>
          <a:off x="9329057" y="4963886"/>
          <a:ext cx="2677886" cy="163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Document" r:id="rId5" imgW="10045700" imgH="7759700" progId="Word.Document.12">
                  <p:embed/>
                </p:oleObj>
              </mc:Choice>
              <mc:Fallback>
                <p:oleObj name="Document" r:id="rId5" imgW="10045700" imgH="775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9057" y="4963886"/>
                        <a:ext cx="2677886" cy="163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2" y="5475514"/>
            <a:ext cx="294277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080"/>
            <a:ext cx="10515600" cy="515588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Lines Animation</a:t>
            </a:r>
            <a:endParaRPr lang="en-US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http://my.compclassnotes.com/guest/136/example</a:t>
            </a:r>
            <a:endParaRPr lang="en-US" u="sng" dirty="0" smtClean="0"/>
          </a:p>
          <a:p>
            <a:endParaRPr lang="en-US" sz="1200" dirty="0" smtClean="0"/>
          </a:p>
          <a:p>
            <a:r>
              <a:rPr lang="en-US" dirty="0"/>
              <a:t>Lines </a:t>
            </a:r>
            <a:r>
              <a:rPr lang="en-US" dirty="0" smtClean="0"/>
              <a:t>Animation Fast</a:t>
            </a:r>
            <a:endParaRPr lang="en-US" sz="1200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my.compclassnotes.com/guest/134/example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Lines Slope</a:t>
            </a:r>
          </a:p>
          <a:p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my.compclassnotes.com/guest/138/example</a:t>
            </a:r>
            <a:endParaRPr lang="en-US" u="sng" dirty="0" smtClean="0"/>
          </a:p>
          <a:p>
            <a:endParaRPr lang="en-US" sz="1200" u="sng" dirty="0" smtClean="0"/>
          </a:p>
          <a:p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3319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5480"/>
            <a:ext cx="10515600" cy="4693919"/>
          </a:xfrm>
        </p:spPr>
        <p:txBody>
          <a:bodyPr>
            <a:normAutofit/>
          </a:bodyPr>
          <a:lstStyle/>
          <a:p>
            <a:endParaRPr lang="en-US" u="sng" dirty="0"/>
          </a:p>
          <a:p>
            <a:r>
              <a:rPr lang="en-US" dirty="0" smtClean="0"/>
              <a:t>Intervals</a:t>
            </a:r>
            <a:endParaRPr lang="en-US" dirty="0"/>
          </a:p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my.compclassnotes.com/guest/140/example</a:t>
            </a:r>
            <a:endParaRPr lang="en-US" dirty="0" smtClean="0"/>
          </a:p>
          <a:p>
            <a:endParaRPr lang="en-US" sz="1200" u="sng" dirty="0"/>
          </a:p>
          <a:p>
            <a:r>
              <a:rPr lang="en-US" dirty="0"/>
              <a:t>Intervals Operations</a:t>
            </a:r>
          </a:p>
          <a:p>
            <a:r>
              <a:rPr lang="en-US" u="sng" dirty="0">
                <a:hlinkClick r:id="rId3"/>
              </a:rPr>
              <a:t>https://my.compclassnotes.com/guest/141/example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Circles</a:t>
            </a:r>
            <a:endParaRPr lang="en-US" dirty="0"/>
          </a:p>
          <a:p>
            <a:r>
              <a:rPr lang="en-US" u="sng" dirty="0">
                <a:hlinkClick r:id="rId4"/>
              </a:rPr>
              <a:t>https://my.compclassnotes.com/guest/139/example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1360" y="3139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36320"/>
            <a:ext cx="9144000" cy="25657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Cloud Powered 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Mathematics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A Computational Foundation 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for 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Student Success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57254"/>
              </p:ext>
            </p:extLst>
          </p:nvPr>
        </p:nvGraphicFramePr>
        <p:xfrm>
          <a:off x="9329057" y="4963886"/>
          <a:ext cx="2677886" cy="163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5" imgW="10045700" imgH="7759700" progId="Word.Document.12">
                  <p:embed/>
                </p:oleObj>
              </mc:Choice>
              <mc:Fallback>
                <p:oleObj name="Document" r:id="rId5" imgW="10045700" imgH="775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9057" y="4963886"/>
                        <a:ext cx="2677886" cy="163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2" y="5475514"/>
            <a:ext cx="294277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8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Albert Einstein: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5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Education is not the learning of facts, </a:t>
            </a:r>
          </a:p>
          <a:p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but the training of the mind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074023"/>
            <a:ext cx="7424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We are interested in the training of the mind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5658799"/>
            <a:ext cx="2942771" cy="75303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95543"/>
              </p:ext>
            </p:extLst>
          </p:nvPr>
        </p:nvGraphicFramePr>
        <p:xfrm>
          <a:off x="9231086" y="5225143"/>
          <a:ext cx="2677886" cy="163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5" imgW="10045700" imgH="7759700" progId="Word.Document.12">
                  <p:embed/>
                </p:oleObj>
              </mc:Choice>
              <mc:Fallback>
                <p:oleObj name="Document" r:id="rId5" imgW="10045700" imgH="775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31086" y="5225143"/>
                        <a:ext cx="2677886" cy="163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3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4390"/>
            <a:ext cx="10515600" cy="5642573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r>
              <a:rPr lang="en-US" sz="11200" b="1" dirty="0" smtClean="0">
                <a:latin typeface="Times New Roman" charset="0"/>
                <a:ea typeface="Times New Roman" charset="0"/>
                <a:cs typeface="Times New Roman" charset="0"/>
              </a:rPr>
              <a:t>Olympic College and Computational Class Notes share goals</a:t>
            </a:r>
            <a:r>
              <a:rPr lang="is-IS" sz="11200" b="1" dirty="0" smtClean="0">
                <a:latin typeface="Times New Roman" charset="0"/>
                <a:ea typeface="Times New Roman" charset="0"/>
                <a:cs typeface="Times New Roman" charset="0"/>
              </a:rPr>
              <a:t>… </a:t>
            </a:r>
          </a:p>
          <a:p>
            <a:pPr>
              <a:buFont typeface="Wingdings" charset="2"/>
              <a:buChar char="§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§"/>
            </a:pPr>
            <a:endParaRPr lang="en-US" sz="8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buFont typeface="Wingdings" charset="2"/>
              <a:buChar char="§"/>
            </a:pPr>
            <a:r>
              <a:rPr lang="en-US" sz="9600" dirty="0" smtClean="0">
                <a:latin typeface="Times New Roman" charset="0"/>
                <a:ea typeface="Times New Roman" charset="0"/>
                <a:cs typeface="Times New Roman" charset="0"/>
              </a:rPr>
              <a:t>Students </a:t>
            </a:r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learn math and remember what they learned</a:t>
            </a:r>
            <a:r>
              <a:rPr lang="en-US" sz="9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>
              <a:buFont typeface="Wingdings" charset="2"/>
              <a:buChar char="§"/>
            </a:pPr>
            <a:endParaRPr lang="en-US" sz="9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buNone/>
            </a:pPr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buFont typeface="Wingdings" charset="2"/>
              <a:buChar char="§"/>
            </a:pPr>
            <a:r>
              <a:rPr lang="en-US" sz="9600" dirty="0" smtClean="0">
                <a:latin typeface="Times New Roman" charset="0"/>
                <a:ea typeface="Times New Roman" charset="0"/>
                <a:cs typeface="Times New Roman" charset="0"/>
              </a:rPr>
              <a:t>Students don’t </a:t>
            </a:r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pay shareholders’ dividends</a:t>
            </a:r>
            <a:r>
              <a:rPr lang="en-US" sz="9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>
              <a:buFont typeface="Wingdings" charset="2"/>
              <a:buChar char="§"/>
            </a:pPr>
            <a:endParaRPr lang="en-US" sz="9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buFont typeface="Wingdings" charset="2"/>
              <a:buChar char="§"/>
            </a:pPr>
            <a:endParaRPr 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buFont typeface="Wingdings" charset="2"/>
              <a:buChar char="§"/>
            </a:pPr>
            <a:r>
              <a:rPr lang="en-US" sz="9600" dirty="0" smtClean="0">
                <a:latin typeface="Times New Roman" charset="0"/>
                <a:ea typeface="Times New Roman" charset="0"/>
                <a:cs typeface="Times New Roman" charset="0"/>
              </a:rPr>
              <a:t>The more active practice students have, the more they learn.</a:t>
            </a:r>
          </a:p>
          <a:p>
            <a:pPr lvl="1">
              <a:buFont typeface="Arial" charset="0"/>
              <a:buChar char="•"/>
            </a:pPr>
            <a:r>
              <a:rPr lang="en-US" sz="9200" dirty="0" smtClean="0">
                <a:latin typeface="Times New Roman" charset="0"/>
                <a:ea typeface="Times New Roman" charset="0"/>
                <a:cs typeface="Times New Roman" charset="0"/>
              </a:rPr>
              <a:t>Experimentation</a:t>
            </a:r>
          </a:p>
          <a:p>
            <a:pPr lvl="1">
              <a:buFont typeface="Arial" charset="0"/>
              <a:buChar char="•"/>
            </a:pPr>
            <a:r>
              <a:rPr lang="en-US" sz="92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9200" dirty="0" smtClean="0">
                <a:latin typeface="Times New Roman" charset="0"/>
                <a:ea typeface="Times New Roman" charset="0"/>
                <a:cs typeface="Times New Roman" charset="0"/>
              </a:rPr>
              <a:t>omputation </a:t>
            </a:r>
            <a:r>
              <a:rPr lang="en-US" sz="9200" dirty="0">
                <a:latin typeface="Times New Roman" charset="0"/>
                <a:ea typeface="Times New Roman" charset="0"/>
                <a:cs typeface="Times New Roman" charset="0"/>
              </a:rPr>
              <a:t>(perhaps with pencil and </a:t>
            </a:r>
            <a:r>
              <a:rPr lang="en-US" sz="9200" dirty="0" smtClean="0">
                <a:latin typeface="Times New Roman" charset="0"/>
                <a:ea typeface="Times New Roman" charset="0"/>
                <a:cs typeface="Times New Roman" charset="0"/>
              </a:rPr>
              <a:t>paper)</a:t>
            </a:r>
          </a:p>
          <a:p>
            <a:pPr lvl="1">
              <a:buFont typeface="Arial" charset="0"/>
              <a:buChar char="•"/>
            </a:pPr>
            <a:r>
              <a:rPr lang="en-US" sz="9200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9200" dirty="0" smtClean="0">
                <a:latin typeface="Times New Roman" charset="0"/>
                <a:ea typeface="Times New Roman" charset="0"/>
                <a:cs typeface="Times New Roman" charset="0"/>
              </a:rPr>
              <a:t>raphing </a:t>
            </a:r>
            <a:r>
              <a:rPr lang="en-US" sz="9200" dirty="0">
                <a:latin typeface="Times New Roman" charset="0"/>
                <a:ea typeface="Times New Roman" charset="0"/>
                <a:cs typeface="Times New Roman" charset="0"/>
              </a:rPr>
              <a:t>(as </a:t>
            </a:r>
            <a:r>
              <a:rPr lang="en-US" sz="9200" dirty="0" smtClean="0">
                <a:latin typeface="Times New Roman" charset="0"/>
                <a:ea typeface="Times New Roman" charset="0"/>
                <a:cs typeface="Times New Roman" charset="0"/>
              </a:rPr>
              <a:t>appropriate)</a:t>
            </a:r>
          </a:p>
          <a:p>
            <a:pPr lvl="1">
              <a:buFont typeface="Arial" charset="0"/>
              <a:buChar char="•"/>
            </a:pPr>
            <a:r>
              <a:rPr lang="en-US" sz="9200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9200" dirty="0" smtClean="0">
                <a:latin typeface="Times New Roman" charset="0"/>
                <a:ea typeface="Times New Roman" charset="0"/>
                <a:cs typeface="Times New Roman" charset="0"/>
              </a:rPr>
              <a:t>xercises </a:t>
            </a:r>
            <a:r>
              <a:rPr lang="en-US" sz="92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9200" dirty="0" smtClean="0">
                <a:latin typeface="Times New Roman" charset="0"/>
                <a:ea typeface="Times New Roman" charset="0"/>
                <a:cs typeface="Times New Roman" charset="0"/>
              </a:rPr>
              <a:t>homework)</a:t>
            </a:r>
          </a:p>
          <a:p>
            <a:pPr lvl="1">
              <a:buFont typeface="Arial" charset="0"/>
              <a:buChar char="•"/>
            </a:pPr>
            <a:r>
              <a:rPr lang="en-US" sz="92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9200" dirty="0" smtClean="0">
                <a:latin typeface="Times New Roman" charset="0"/>
                <a:ea typeface="Times New Roman" charset="0"/>
                <a:cs typeface="Times New Roman" charset="0"/>
              </a:rPr>
              <a:t>ssessment.</a:t>
            </a:r>
          </a:p>
          <a:p>
            <a:pPr lvl="0">
              <a:buFont typeface="Wingdings" charset="2"/>
              <a:buChar char="§"/>
            </a:pPr>
            <a:endParaRPr lang="en-US" sz="60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76193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Olympic College and Computational Class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Notes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share goals</a:t>
            </a:r>
            <a:r>
              <a:rPr lang="is-IS" sz="2800" b="1" dirty="0">
                <a:latin typeface="Times New Roman" charset="0"/>
                <a:ea typeface="Times New Roman" charset="0"/>
                <a:cs typeface="Times New Roman" charset="0"/>
              </a:rPr>
              <a:t>… </a:t>
            </a:r>
            <a:r>
              <a:rPr lang="is-IS" sz="96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is-IS" sz="9600" b="1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charset="2"/>
              <a:buChar char="§"/>
            </a:pP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Wolfram Mathematica brings 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concepts 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alive through visualization.</a:t>
            </a:r>
          </a:p>
          <a:p>
            <a:pPr marL="0" lvl="0" indent="0">
              <a:buNone/>
            </a:pP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buFont typeface="Wingdings" charset="2"/>
              <a:buChar char="§"/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Students use ordinary technology devices instead of 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textbooks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buFont typeface="Wingdings" charset="2"/>
              <a:buChar char="§"/>
            </a:pP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buFont typeface="Wingdings" charset="2"/>
              <a:buChar char="§"/>
            </a:pP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Course content 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is available everywhere </a:t>
            </a:r>
            <a:r>
              <a:rPr lang="en-US" sz="2600" dirty="0" err="1">
                <a:latin typeface="Times New Roman" charset="0"/>
                <a:ea typeface="Times New Roman" charset="0"/>
                <a:cs typeface="Times New Roman" charset="0"/>
              </a:rPr>
              <a:t>WiFi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 is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>
              <a:buFont typeface="Wingdings" charset="2"/>
              <a:buChar char="§"/>
            </a:pP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buFont typeface="Wingdings" charset="2"/>
              <a:buChar char="§"/>
            </a:pP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Accessibility is built in.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30135"/>
              </p:ext>
            </p:extLst>
          </p:nvPr>
        </p:nvGraphicFramePr>
        <p:xfrm>
          <a:off x="9329057" y="4963886"/>
          <a:ext cx="2677886" cy="163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5" imgW="10045700" imgH="7759700" progId="Word.Document.12">
                  <p:embed/>
                </p:oleObj>
              </mc:Choice>
              <mc:Fallback>
                <p:oleObj name="Document" r:id="rId5" imgW="10045700" imgH="775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9057" y="4963886"/>
                        <a:ext cx="2677886" cy="163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2" y="5460894"/>
            <a:ext cx="2942771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American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Investment Psychosis: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Kiddish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math requires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kiddish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techs”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Correction: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Kiddish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math requires most advanced techs, often far more advanced than college level mathematics</a:t>
            </a:r>
            <a:r>
              <a:rPr lang="en-US" dirty="0"/>
              <a:t>"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30135"/>
              </p:ext>
            </p:extLst>
          </p:nvPr>
        </p:nvGraphicFramePr>
        <p:xfrm>
          <a:off x="9329057" y="4963886"/>
          <a:ext cx="2677886" cy="163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Document" r:id="rId5" imgW="10045700" imgH="7759700" progId="Word.Document.12">
                  <p:embed/>
                </p:oleObj>
              </mc:Choice>
              <mc:Fallback>
                <p:oleObj name="Document" r:id="rId5" imgW="10045700" imgH="775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9057" y="4963886"/>
                        <a:ext cx="2677886" cy="163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1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This program will: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Reduce:  Cost to students  (the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software has high reuse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value)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pPr lvl="3">
              <a:buFont typeface="Wingdings" charset="2"/>
              <a:buChar char="ü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As the cost of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mart phones decreases to less than $20, they can become an educational tool for use in CCN modules</a:t>
            </a:r>
          </a:p>
          <a:p>
            <a:pPr>
              <a:buFont typeface="Wingdings" charset="2"/>
              <a:buChar char="ü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Customize:  Screen refresh provides an entirely new set of exercises</a:t>
            </a:r>
          </a:p>
          <a:p>
            <a:pPr>
              <a:buFont typeface="Wingdings" charset="2"/>
              <a:buChar char="ü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Reuse:    Updates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eliminate the need for new editions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30135"/>
              </p:ext>
            </p:extLst>
          </p:nvPr>
        </p:nvGraphicFramePr>
        <p:xfrm>
          <a:off x="9329057" y="4963886"/>
          <a:ext cx="2677886" cy="163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Document" r:id="rId5" imgW="10045700" imgH="7759700" progId="Word.Document.12">
                  <p:embed/>
                </p:oleObj>
              </mc:Choice>
              <mc:Fallback>
                <p:oleObj name="Document" r:id="rId5" imgW="10045700" imgH="775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9057" y="4963886"/>
                        <a:ext cx="2677886" cy="163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2" y="5423929"/>
            <a:ext cx="2942771" cy="7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Quandry</a:t>
            </a:r>
            <a:r>
              <a:rPr lang="is-IS" dirty="0" smtClean="0">
                <a:latin typeface="Times New Roman" charset="0"/>
                <a:ea typeface="Times New Roman" charset="0"/>
                <a:cs typeface="Times New Roman" charset="0"/>
              </a:rPr>
              <a:t>…?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2551"/>
            <a:ext cx="10515600" cy="432441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Can topics in math be approached in a manner similar to topics in physics and chemistry</a:t>
            </a:r>
            <a:r>
              <a:rPr lang="is-IS" dirty="0" smtClean="0">
                <a:latin typeface="Times New Roman" charset="0"/>
                <a:ea typeface="Times New Roman" charset="0"/>
                <a:cs typeface="Times New Roman" charset="0"/>
              </a:rPr>
              <a:t>…an investigative approach?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>
                <a:latin typeface="Times New Roman" charset="0"/>
                <a:ea typeface="Times New Roman" charset="0"/>
                <a:cs typeface="Times New Roman" charset="0"/>
              </a:rPr>
              <a:t>Can we use the tremendous power of modern computers and Wolfram Mathematica to provide an abundance of experiments to students?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>
                <a:latin typeface="Times New Roman" charset="0"/>
                <a:ea typeface="Times New Roman" charset="0"/>
                <a:cs typeface="Times New Roman" charset="0"/>
              </a:rPr>
              <a:t>Why have computers if we fail to use their power?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is-IS" dirty="0" smtClean="0">
                <a:latin typeface="Times New Roman" charset="0"/>
                <a:ea typeface="Times New Roman" charset="0"/>
                <a:cs typeface="Times New Roman" charset="0"/>
              </a:rPr>
              <a:t>tudents manipulate an almost unending stream of examples and then </a:t>
            </a:r>
            <a:r>
              <a:rPr lang="is-IS" sz="36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they</a:t>
            </a:r>
            <a:r>
              <a:rPr lang="is-I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s-IS" dirty="0" smtClean="0">
                <a:latin typeface="Times New Roman" charset="0"/>
                <a:ea typeface="Times New Roman" charset="0"/>
                <a:cs typeface="Times New Roman" charset="0"/>
              </a:rPr>
              <a:t>help the professor define and generalize the concept.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Three </a:t>
            </a: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opics Using </a:t>
            </a:r>
            <a:b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Three Building Blocks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8187"/>
            <a:ext cx="10515600" cy="39087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Building Blocks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Why is any math topic an issue for students?</a:t>
            </a:r>
          </a:p>
          <a:p>
            <a:pPr marL="0" indent="0">
              <a:buNone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What is a solution?</a:t>
            </a:r>
          </a:p>
          <a:p>
            <a:pPr marL="0" indent="0">
              <a:buNone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How does this solution help a student obtain results?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717</Words>
  <Application>Microsoft Macintosh PowerPoint</Application>
  <PresentationFormat>Widescreen</PresentationFormat>
  <Paragraphs>129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Document</vt:lpstr>
      <vt:lpstr>PowerPoint Presentation</vt:lpstr>
      <vt:lpstr>Cloud Powered    Mathematics </vt:lpstr>
      <vt:lpstr>Albert Einstein:</vt:lpstr>
      <vt:lpstr>PowerPoint Presentation</vt:lpstr>
      <vt:lpstr>Olympic College and Computational Class Notes share goals…  </vt:lpstr>
      <vt:lpstr> American Investment Psychosis:  “Kiddish math requires kiddish techs” </vt:lpstr>
      <vt:lpstr>PowerPoint Presentation</vt:lpstr>
      <vt:lpstr>A Quandry…?</vt:lpstr>
      <vt:lpstr>Three Topics Using  Three Building Blocks</vt:lpstr>
      <vt:lpstr>Module 1:  Linear Functions</vt:lpstr>
      <vt:lpstr>Module 1:  Linear Functions</vt:lpstr>
      <vt:lpstr>Module 1:  Linear Functions</vt:lpstr>
      <vt:lpstr>Modules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Power on Cloud Technology</dc:title>
  <dc:creator>Kelso, Mary Ann</dc:creator>
  <cp:lastModifiedBy>Mary Ann Kelso</cp:lastModifiedBy>
  <cp:revision>42</cp:revision>
  <dcterms:created xsi:type="dcterms:W3CDTF">2016-10-11T17:33:29Z</dcterms:created>
  <dcterms:modified xsi:type="dcterms:W3CDTF">2016-10-21T13:46:44Z</dcterms:modified>
</cp:coreProperties>
</file>